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67" r:id="rId2"/>
    <p:sldId id="256" r:id="rId3"/>
    <p:sldId id="275" r:id="rId4"/>
    <p:sldId id="282" r:id="rId5"/>
    <p:sldId id="276" r:id="rId6"/>
    <p:sldId id="278" r:id="rId7"/>
    <p:sldId id="279" r:id="rId8"/>
    <p:sldId id="280" r:id="rId9"/>
    <p:sldId id="283" r:id="rId10"/>
    <p:sldId id="284" r:id="rId11"/>
    <p:sldId id="286" r:id="rId12"/>
    <p:sldId id="289" r:id="rId13"/>
    <p:sldId id="288" r:id="rId14"/>
    <p:sldId id="298" r:id="rId15"/>
    <p:sldId id="299" r:id="rId16"/>
    <p:sldId id="307" r:id="rId17"/>
    <p:sldId id="300" r:id="rId18"/>
    <p:sldId id="301" r:id="rId19"/>
    <p:sldId id="302" r:id="rId20"/>
    <p:sldId id="287" r:id="rId21"/>
    <p:sldId id="290" r:id="rId22"/>
    <p:sldId id="303" r:id="rId23"/>
    <p:sldId id="304" r:id="rId24"/>
    <p:sldId id="305" r:id="rId25"/>
    <p:sldId id="308" r:id="rId26"/>
    <p:sldId id="291" r:id="rId27"/>
    <p:sldId id="292" r:id="rId28"/>
    <p:sldId id="306" r:id="rId29"/>
    <p:sldId id="295" r:id="rId30"/>
    <p:sldId id="296" r:id="rId31"/>
    <p:sldId id="297" r:id="rId32"/>
    <p:sldId id="268" r:id="rId33"/>
    <p:sldId id="285" r:id="rId34"/>
  </p:sldIdLst>
  <p:sldSz cx="12192000" cy="6858000"/>
  <p:notesSz cx="6858000" cy="9144000"/>
  <p:embeddedFontLst>
    <p:embeddedFont>
      <p:font typeface="Abadi" panose="020B0604020104020204" pitchFamily="34" charset="0"/>
      <p:regular r:id="rId36"/>
    </p:embeddedFont>
    <p:embeddedFont>
      <p:font typeface="Cambria" panose="02040503050406030204" pitchFamily="18" charset="0"/>
      <p:regular r:id="rId37"/>
      <p:bold r:id="rId38"/>
      <p:italic r:id="rId39"/>
      <p:boldItalic r:id="rId40"/>
    </p:embeddedFont>
    <p:embeddedFont>
      <p:font typeface="HU언니가간다120" panose="02020603020101020101" pitchFamily="18" charset="-127"/>
      <p:regular r:id="rId41"/>
    </p:embeddedFont>
    <p:embeddedFont>
      <p:font typeface="HU언니가간다140" panose="02020603020101020101" pitchFamily="18" charset="-127"/>
      <p:regular r:id="rId42"/>
    </p:embeddedFont>
    <p:embeddedFont>
      <p:font typeface="HU언니가간다160" panose="02020603020101020101" pitchFamily="18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zyFox" initials="L" lastIdx="1" clrIdx="0">
    <p:extLst>
      <p:ext uri="{19B8F6BF-5375-455C-9EA6-DF929625EA0E}">
        <p15:presenceInfo xmlns:p15="http://schemas.microsoft.com/office/powerpoint/2012/main" userId="LazyFox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2F"/>
    <a:srgbClr val="FF0000"/>
    <a:srgbClr val="F6C100"/>
    <a:srgbClr val="4A4048"/>
    <a:srgbClr val="F9B801"/>
    <a:srgbClr val="FE8914"/>
    <a:srgbClr val="493F47"/>
    <a:srgbClr val="F5AF01"/>
    <a:srgbClr val="4C42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72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88287-EA5C-4AD4-891E-1393A244ABE3}" type="datetimeFigureOut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5B361-1C0E-4260-86C5-4C8BDCFA38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840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56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8839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083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603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9E0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1090750" y="1074200"/>
            <a:ext cx="10010500" cy="4709600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 cmpd="sng">
            <a:solidFill>
              <a:srgbClr val="FFFFFF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061801" y="2655801"/>
            <a:ext cx="6068399" cy="1546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2pPr>
            <a:lvl3pPr lvl="2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3pPr>
            <a:lvl4pPr lvl="3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4pPr>
            <a:lvl5pPr lvl="4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5pPr>
            <a:lvl6pPr lvl="5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6pPr>
            <a:lvl7pPr lvl="6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7pPr>
            <a:lvl8pPr lvl="7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15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UHRnpLUCseQ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8000">
              <a:srgbClr val="F9B801"/>
            </a:gs>
            <a:gs pos="59000">
              <a:srgbClr val="F6C100"/>
            </a:gs>
            <a:gs pos="98000">
              <a:srgbClr val="F5AF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0679E77-C9C8-4F8F-B4CB-BA430162D62D}"/>
              </a:ext>
            </a:extLst>
          </p:cNvPr>
          <p:cNvGrpSpPr/>
          <p:nvPr/>
        </p:nvGrpSpPr>
        <p:grpSpPr>
          <a:xfrm>
            <a:off x="2350422" y="1473308"/>
            <a:ext cx="7491154" cy="3726658"/>
            <a:chOff x="2350422" y="1211996"/>
            <a:chExt cx="7491154" cy="3726658"/>
          </a:xfrm>
        </p:grpSpPr>
        <p:pic>
          <p:nvPicPr>
            <p:cNvPr id="4" name="그래픽 3" descr="산">
              <a:extLst>
                <a:ext uri="{FF2B5EF4-FFF2-40B4-BE49-F238E27FC236}">
                  <a16:creationId xmlns:a16="http://schemas.microsoft.com/office/drawing/2014/main" id="{F94B4470-B1C5-482B-AFD7-17065C817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55836" y="1211996"/>
              <a:ext cx="3080327" cy="308032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A84443-EAE5-42E9-AECF-3B57CFF9A1FC}"/>
                </a:ext>
              </a:extLst>
            </p:cNvPr>
            <p:cNvSpPr txBox="1"/>
            <p:nvPr/>
          </p:nvSpPr>
          <p:spPr>
            <a:xfrm flipH="1">
              <a:off x="2350422" y="4292323"/>
              <a:ext cx="74911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U언니가간다160" panose="02020603020101020101" pitchFamily="18" charset="-127"/>
                  <a:ea typeface="HU언니가간다160" panose="02020603020101020101" pitchFamily="18" charset="-127"/>
                </a:rPr>
                <a:t>WEB</a:t>
              </a:r>
              <a:r>
                <a:rPr lang="ko-KR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U언니가간다160" panose="02020603020101020101" pitchFamily="18" charset="-127"/>
                  <a:ea typeface="HU언니가간다160" panose="02020603020101020101" pitchFamily="18" charset="-127"/>
                </a:rPr>
                <a:t> </a:t>
              </a:r>
              <a:r>
                <a:rPr lang="en-US" altLang="ko-KR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U언니가간다160" panose="02020603020101020101" pitchFamily="18" charset="-127"/>
                  <a:ea typeface="HU언니가간다160" panose="02020603020101020101" pitchFamily="18" charset="-127"/>
                </a:rPr>
                <a:t>FUZZER</a:t>
              </a:r>
              <a:endPara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EB7C936-0775-4B95-861A-AA4040EE942A}"/>
              </a:ext>
            </a:extLst>
          </p:cNvPr>
          <p:cNvSpPr txBox="1"/>
          <p:nvPr/>
        </p:nvSpPr>
        <p:spPr>
          <a:xfrm flipH="1">
            <a:off x="9244584" y="6217920"/>
            <a:ext cx="2947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Cambria" panose="02040503050406030204" pitchFamily="18" charset="0"/>
              </a:rPr>
              <a:t>-</a:t>
            </a:r>
            <a:r>
              <a:rPr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No Gone-</a:t>
            </a:r>
            <a:endParaRPr lang="ko-KR" altLang="en-US" sz="2500" b="1" dirty="0">
              <a:solidFill>
                <a:schemeClr val="tx1">
                  <a:lumMod val="85000"/>
                  <a:lumOff val="15000"/>
                </a:schemeClr>
              </a:solidFill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48">
            <a:extLst>
              <a:ext uri="{FF2B5EF4-FFF2-40B4-BE49-F238E27FC236}">
                <a16:creationId xmlns:a16="http://schemas.microsoft.com/office/drawing/2014/main" id="{2680BFA0-8101-4505-AA59-75FB774458B1}"/>
              </a:ext>
            </a:extLst>
          </p:cNvPr>
          <p:cNvSpPr txBox="1">
            <a:spLocks/>
          </p:cNvSpPr>
          <p:nvPr/>
        </p:nvSpPr>
        <p:spPr>
          <a:xfrm>
            <a:off x="5088803" y="298124"/>
            <a:ext cx="2135040" cy="773200"/>
          </a:xfrm>
          <a:prstGeom prst="rect">
            <a:avLst/>
          </a:prstGeom>
          <a:noFill/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SQLi</a:t>
            </a:r>
            <a:endParaRPr lang="en" dirty="0">
              <a:solidFill>
                <a:schemeClr val="accent6">
                  <a:lumMod val="75000"/>
                </a:schemeClr>
              </a:solidFill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</p:txBody>
      </p:sp>
      <p:pic>
        <p:nvPicPr>
          <p:cNvPr id="10242" name="Picture 2" descr="sql injection ì´ëì ëí ì´ë¯¸ì§ ê²ìê²°ê³¼">
            <a:extLst>
              <a:ext uri="{FF2B5EF4-FFF2-40B4-BE49-F238E27FC236}">
                <a16:creationId xmlns:a16="http://schemas.microsoft.com/office/drawing/2014/main" id="{B9D2D0EC-20F4-4AD8-BF26-362F4A6DE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198" y="2634232"/>
            <a:ext cx="3668250" cy="192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8FD1BD-93A6-45B3-9B28-C04104904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65" y="2531462"/>
            <a:ext cx="2135040" cy="21350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C1700B-4AEB-4CBC-993B-22E4E3C33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273" y="3261363"/>
            <a:ext cx="675237" cy="6752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50248D8-4BE3-40C6-890C-1FC10948B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04" y="3261362"/>
            <a:ext cx="675237" cy="6752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0A2E35-10ED-4E6D-A421-E0EE3905B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47" y="1730644"/>
            <a:ext cx="1556082" cy="15560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D39888-385E-43F1-B90B-4A97F4889F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47" y="3936599"/>
            <a:ext cx="1556082" cy="155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08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">
            <a:extLst>
              <a:ext uri="{FF2B5EF4-FFF2-40B4-BE49-F238E27FC236}">
                <a16:creationId xmlns:a16="http://schemas.microsoft.com/office/drawing/2014/main" id="{BA635F79-56DD-45D8-B5E9-AA2A9D69A248}"/>
              </a:ext>
            </a:extLst>
          </p:cNvPr>
          <p:cNvSpPr txBox="1">
            <a:spLocks/>
          </p:cNvSpPr>
          <p:nvPr/>
        </p:nvSpPr>
        <p:spPr>
          <a:xfrm>
            <a:off x="4215865" y="2256436"/>
            <a:ext cx="6020651" cy="2345127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8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Web Fuzzer</a:t>
            </a:r>
          </a:p>
          <a:p>
            <a:pPr algn="r"/>
            <a:r>
              <a:rPr lang="en-US" sz="8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Dev.</a:t>
            </a:r>
            <a:endParaRPr lang="en" sz="8800" dirty="0">
              <a:solidFill>
                <a:schemeClr val="bg1"/>
              </a:solidFill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076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">
            <a:extLst>
              <a:ext uri="{FF2B5EF4-FFF2-40B4-BE49-F238E27FC236}">
                <a16:creationId xmlns:a16="http://schemas.microsoft.com/office/drawing/2014/main" id="{BA635F79-56DD-45D8-B5E9-AA2A9D69A248}"/>
              </a:ext>
            </a:extLst>
          </p:cNvPr>
          <p:cNvSpPr txBox="1">
            <a:spLocks/>
          </p:cNvSpPr>
          <p:nvPr/>
        </p:nvSpPr>
        <p:spPr>
          <a:xfrm>
            <a:off x="2170547" y="2256436"/>
            <a:ext cx="8248071" cy="2345127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8800" u="sng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프로그램 설계</a:t>
            </a:r>
            <a:endParaRPr lang="en" sz="8800" u="sng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1672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">
            <a:extLst>
              <a:ext uri="{FF2B5EF4-FFF2-40B4-BE49-F238E27FC236}">
                <a16:creationId xmlns:a16="http://schemas.microsoft.com/office/drawing/2014/main" id="{BA635F79-56DD-45D8-B5E9-AA2A9D69A248}"/>
              </a:ext>
            </a:extLst>
          </p:cNvPr>
          <p:cNvSpPr txBox="1">
            <a:spLocks/>
          </p:cNvSpPr>
          <p:nvPr/>
        </p:nvSpPr>
        <p:spPr>
          <a:xfrm>
            <a:off x="0" y="6343527"/>
            <a:ext cx="2807853" cy="431346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프로그램 설계</a:t>
            </a:r>
            <a:endParaRPr lang="en" sz="3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FA36E00-CBE3-49D0-B9E0-AB421CA51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669472"/>
              </p:ext>
            </p:extLst>
          </p:nvPr>
        </p:nvGraphicFramePr>
        <p:xfrm>
          <a:off x="1842655" y="2148840"/>
          <a:ext cx="850669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114">
                  <a:extLst>
                    <a:ext uri="{9D8B030D-6E8A-4147-A177-3AD203B41FA5}">
                      <a16:colId xmlns:a16="http://schemas.microsoft.com/office/drawing/2014/main" val="2307397819"/>
                    </a:ext>
                  </a:extLst>
                </a:gridCol>
                <a:gridCol w="5292576">
                  <a:extLst>
                    <a:ext uri="{9D8B030D-6E8A-4147-A177-3AD203B41FA5}">
                      <a16:colId xmlns:a16="http://schemas.microsoft.com/office/drawing/2014/main" val="887827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solidFill>
                            <a:schemeClr val="tx1"/>
                          </a:solidFill>
                          <a:latin typeface="HU언니가간다140" panose="02020603020101020101" pitchFamily="18" charset="-127"/>
                          <a:ea typeface="HU언니가간다140" panose="02020603020101020101" pitchFamily="18" charset="-127"/>
                        </a:rPr>
                        <a:t>Target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U언니가간다140" panose="02020603020101020101" pitchFamily="18" charset="-127"/>
                        <a:ea typeface="HU언니가간다140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C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HU언니가간다120" panose="02020603020101020101" pitchFamily="18" charset="-127"/>
                          <a:ea typeface="HU언니가간다120" panose="02020603020101020101" pitchFamily="18" charset="-127"/>
                        </a:rPr>
                        <a:t>웹 사이트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75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0" dirty="0">
                          <a:latin typeface="HU언니가간다140" panose="02020603020101020101" pitchFamily="18" charset="-127"/>
                          <a:ea typeface="HU언니가간다140" panose="02020603020101020101" pitchFamily="18" charset="-127"/>
                        </a:rPr>
                        <a:t>공격 기법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C1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HU언니가간다120" panose="02020603020101020101" pitchFamily="18" charset="-127"/>
                          <a:ea typeface="HU언니가간다120" panose="02020603020101020101" pitchFamily="18" charset="-127"/>
                        </a:rPr>
                        <a:t>XSS, SQL Injection</a:t>
                      </a:r>
                      <a:endParaRPr lang="ko-KR" altLang="en-US" sz="2800" dirty="0">
                        <a:latin typeface="HU언니가간다120" panose="02020603020101020101" pitchFamily="18" charset="-127"/>
                        <a:ea typeface="HU언니가간다12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46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0" dirty="0">
                          <a:latin typeface="HU언니가간다140" panose="02020603020101020101" pitchFamily="18" charset="-127"/>
                          <a:ea typeface="HU언니가간다140" panose="02020603020101020101" pitchFamily="18" charset="-127"/>
                        </a:rPr>
                        <a:t>공격 방법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C1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HU언니가간다120" panose="02020603020101020101" pitchFamily="18" charset="-127"/>
                          <a:ea typeface="HU언니가간다120" panose="02020603020101020101" pitchFamily="18" charset="-127"/>
                        </a:rPr>
                        <a:t>Dictionary Based Bruteforce</a:t>
                      </a:r>
                      <a:endParaRPr lang="ko-KR" altLang="en-US" sz="2800" dirty="0">
                        <a:latin typeface="HU언니가간다120" panose="02020603020101020101" pitchFamily="18" charset="-127"/>
                        <a:ea typeface="HU언니가간다12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094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0" dirty="0">
                          <a:latin typeface="HU언니가간다140" panose="02020603020101020101" pitchFamily="18" charset="-127"/>
                          <a:ea typeface="HU언니가간다140" panose="02020603020101020101" pitchFamily="18" charset="-127"/>
                        </a:rPr>
                        <a:t>목적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C1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HU언니가간다120" panose="02020603020101020101" pitchFamily="18" charset="-127"/>
                          <a:ea typeface="HU언니가간다120" panose="02020603020101020101" pitchFamily="18" charset="-127"/>
                        </a:rPr>
                        <a:t>웹 페이지 진단 </a:t>
                      </a:r>
                      <a:r>
                        <a:rPr lang="en-US" altLang="ko-KR" sz="2800" dirty="0">
                          <a:latin typeface="HU언니가간다120" panose="02020603020101020101" pitchFamily="18" charset="-127"/>
                          <a:ea typeface="HU언니가간다120" panose="02020603020101020101" pitchFamily="18" charset="-127"/>
                        </a:rPr>
                        <a:t>( Black-box Test )</a:t>
                      </a:r>
                      <a:endParaRPr lang="ko-KR" altLang="en-US" sz="2800" dirty="0">
                        <a:latin typeface="HU언니가간다120" panose="02020603020101020101" pitchFamily="18" charset="-127"/>
                        <a:ea typeface="HU언니가간다12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01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173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">
            <a:extLst>
              <a:ext uri="{FF2B5EF4-FFF2-40B4-BE49-F238E27FC236}">
                <a16:creationId xmlns:a16="http://schemas.microsoft.com/office/drawing/2014/main" id="{BA635F79-56DD-45D8-B5E9-AA2A9D69A248}"/>
              </a:ext>
            </a:extLst>
          </p:cNvPr>
          <p:cNvSpPr txBox="1">
            <a:spLocks/>
          </p:cNvSpPr>
          <p:nvPr/>
        </p:nvSpPr>
        <p:spPr>
          <a:xfrm>
            <a:off x="0" y="6343527"/>
            <a:ext cx="2807853" cy="431346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프로그램 설계</a:t>
            </a:r>
            <a:endParaRPr lang="en" sz="3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9E7A94-DC20-46C6-AA44-1A0CA9B5CB5D}"/>
              </a:ext>
            </a:extLst>
          </p:cNvPr>
          <p:cNvGrpSpPr/>
          <p:nvPr/>
        </p:nvGrpSpPr>
        <p:grpSpPr>
          <a:xfrm>
            <a:off x="1122219" y="2742272"/>
            <a:ext cx="9947562" cy="1373456"/>
            <a:chOff x="1496291" y="2847343"/>
            <a:chExt cx="9947562" cy="13734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18CE8F0-59C4-465B-9BAE-1EB9A54AD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6" r="19724"/>
            <a:stretch/>
          </p:blipFill>
          <p:spPr>
            <a:xfrm>
              <a:off x="1496291" y="2953444"/>
              <a:ext cx="5585591" cy="116125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sp>
          <p:nvSpPr>
            <p:cNvPr id="6" name="Shape 48">
              <a:extLst>
                <a:ext uri="{FF2B5EF4-FFF2-40B4-BE49-F238E27FC236}">
                  <a16:creationId xmlns:a16="http://schemas.microsoft.com/office/drawing/2014/main" id="{C217AEFB-CCCE-4ADE-8D4F-6D2A2C397A14}"/>
                </a:ext>
              </a:extLst>
            </p:cNvPr>
            <p:cNvSpPr txBox="1">
              <a:spLocks/>
            </p:cNvSpPr>
            <p:nvPr/>
          </p:nvSpPr>
          <p:spPr>
            <a:xfrm>
              <a:off x="7273636" y="2847343"/>
              <a:ext cx="4170217" cy="1373456"/>
            </a:xfrm>
            <a:prstGeom prst="rect">
              <a:avLst/>
            </a:prstGeom>
          </p:spPr>
          <p:txBody>
            <a:bodyPr vert="horz" lIns="121900" tIns="121900" rIns="121900" bIns="121900" rtlCol="0" anchor="ctr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badi" panose="020B0604020104020204" pitchFamily="34" charset="0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4800" dirty="0">
                  <a:solidFill>
                    <a:schemeClr val="bg1"/>
                  </a:solidFill>
                  <a:latin typeface="HU언니가간다160" panose="02020603020101020101" pitchFamily="18" charset="-127"/>
                  <a:ea typeface="HU언니가간다160" panose="02020603020101020101" pitchFamily="18" charset="-127"/>
                </a:rPr>
                <a:t>Dictionary </a:t>
              </a:r>
            </a:p>
            <a:p>
              <a:pPr algn="r"/>
              <a:r>
                <a:rPr lang="ko-KR" altLang="en-US" sz="4800" dirty="0">
                  <a:solidFill>
                    <a:schemeClr val="bg1"/>
                  </a:solidFill>
                  <a:latin typeface="HU언니가간다160" panose="02020603020101020101" pitchFamily="18" charset="-127"/>
                  <a:ea typeface="HU언니가간다160" panose="02020603020101020101" pitchFamily="18" charset="-127"/>
                </a:rPr>
                <a:t>선택</a:t>
              </a:r>
              <a:endParaRPr lang="en" sz="4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159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">
            <a:extLst>
              <a:ext uri="{FF2B5EF4-FFF2-40B4-BE49-F238E27FC236}">
                <a16:creationId xmlns:a16="http://schemas.microsoft.com/office/drawing/2014/main" id="{BA635F79-56DD-45D8-B5E9-AA2A9D69A248}"/>
              </a:ext>
            </a:extLst>
          </p:cNvPr>
          <p:cNvSpPr txBox="1">
            <a:spLocks/>
          </p:cNvSpPr>
          <p:nvPr/>
        </p:nvSpPr>
        <p:spPr>
          <a:xfrm>
            <a:off x="0" y="6343527"/>
            <a:ext cx="2807853" cy="431346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프로그램 설계</a:t>
            </a:r>
            <a:endParaRPr lang="en" sz="3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370EB0-059E-4F5A-A6FA-B9D2F060F75D}"/>
              </a:ext>
            </a:extLst>
          </p:cNvPr>
          <p:cNvGrpSpPr/>
          <p:nvPr/>
        </p:nvGrpSpPr>
        <p:grpSpPr>
          <a:xfrm>
            <a:off x="644530" y="1307352"/>
            <a:ext cx="10902939" cy="4243295"/>
            <a:chOff x="644530" y="1159978"/>
            <a:chExt cx="10902939" cy="42432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ADFA83D-B7F8-4E70-BCB3-C03CFB11D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30" y="2347779"/>
              <a:ext cx="10902939" cy="3055494"/>
            </a:xfrm>
            <a:prstGeom prst="rect">
              <a:avLst/>
            </a:prstGeom>
          </p:spPr>
        </p:pic>
        <p:sp>
          <p:nvSpPr>
            <p:cNvPr id="8" name="Shape 48">
              <a:extLst>
                <a:ext uri="{FF2B5EF4-FFF2-40B4-BE49-F238E27FC236}">
                  <a16:creationId xmlns:a16="http://schemas.microsoft.com/office/drawing/2014/main" id="{4ADD7311-99D2-40D4-8058-E13993F50805}"/>
                </a:ext>
              </a:extLst>
            </p:cNvPr>
            <p:cNvSpPr txBox="1">
              <a:spLocks/>
            </p:cNvSpPr>
            <p:nvPr/>
          </p:nvSpPr>
          <p:spPr>
            <a:xfrm>
              <a:off x="3870035" y="1159978"/>
              <a:ext cx="4451927" cy="903329"/>
            </a:xfrm>
            <a:prstGeom prst="rect">
              <a:avLst/>
            </a:prstGeom>
          </p:spPr>
          <p:txBody>
            <a:bodyPr vert="horz" lIns="121900" tIns="121900" rIns="121900" bIns="121900" rtlCol="0" anchor="ctr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badi" panose="020B0604020104020204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4800" dirty="0">
                  <a:solidFill>
                    <a:schemeClr val="bg1"/>
                  </a:solidFill>
                  <a:latin typeface="HU언니가간다160" panose="02020603020101020101" pitchFamily="18" charset="-127"/>
                  <a:ea typeface="HU언니가간다160" panose="02020603020101020101" pitchFamily="18" charset="-127"/>
                </a:rPr>
                <a:t>CLI</a:t>
              </a:r>
              <a:endParaRPr lang="en" sz="4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4816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">
            <a:extLst>
              <a:ext uri="{FF2B5EF4-FFF2-40B4-BE49-F238E27FC236}">
                <a16:creationId xmlns:a16="http://schemas.microsoft.com/office/drawing/2014/main" id="{BA635F79-56DD-45D8-B5E9-AA2A9D69A248}"/>
              </a:ext>
            </a:extLst>
          </p:cNvPr>
          <p:cNvSpPr txBox="1">
            <a:spLocks/>
          </p:cNvSpPr>
          <p:nvPr/>
        </p:nvSpPr>
        <p:spPr>
          <a:xfrm>
            <a:off x="0" y="6343527"/>
            <a:ext cx="2807853" cy="431346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프로그램 설계</a:t>
            </a:r>
            <a:endParaRPr lang="en" sz="3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  <p:sp>
        <p:nvSpPr>
          <p:cNvPr id="8" name="Shape 48">
            <a:extLst>
              <a:ext uri="{FF2B5EF4-FFF2-40B4-BE49-F238E27FC236}">
                <a16:creationId xmlns:a16="http://schemas.microsoft.com/office/drawing/2014/main" id="{4ADD7311-99D2-40D4-8058-E13993F50805}"/>
              </a:ext>
            </a:extLst>
          </p:cNvPr>
          <p:cNvSpPr txBox="1">
            <a:spLocks/>
          </p:cNvSpPr>
          <p:nvPr/>
        </p:nvSpPr>
        <p:spPr>
          <a:xfrm>
            <a:off x="3752049" y="314293"/>
            <a:ext cx="4451927" cy="903329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GUI</a:t>
            </a:r>
            <a:endParaRPr lang="en" sz="4800" dirty="0">
              <a:solidFill>
                <a:schemeClr val="bg1"/>
              </a:solidFill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51A58E-2ED5-4C24-BC1F-7E4C53F1F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997" y="1338449"/>
            <a:ext cx="5004005" cy="472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24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">
            <a:extLst>
              <a:ext uri="{FF2B5EF4-FFF2-40B4-BE49-F238E27FC236}">
                <a16:creationId xmlns:a16="http://schemas.microsoft.com/office/drawing/2014/main" id="{BA635F79-56DD-45D8-B5E9-AA2A9D69A248}"/>
              </a:ext>
            </a:extLst>
          </p:cNvPr>
          <p:cNvSpPr txBox="1">
            <a:spLocks/>
          </p:cNvSpPr>
          <p:nvPr/>
        </p:nvSpPr>
        <p:spPr>
          <a:xfrm>
            <a:off x="0" y="6343527"/>
            <a:ext cx="2807853" cy="431346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프로그램 설계</a:t>
            </a:r>
            <a:endParaRPr lang="en" sz="3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557704-33B4-4022-9392-533A7D45A039}"/>
              </a:ext>
            </a:extLst>
          </p:cNvPr>
          <p:cNvGrpSpPr/>
          <p:nvPr/>
        </p:nvGrpSpPr>
        <p:grpSpPr>
          <a:xfrm>
            <a:off x="1838035" y="1382689"/>
            <a:ext cx="8386620" cy="3888964"/>
            <a:chOff x="1838035" y="1382689"/>
            <a:chExt cx="8386620" cy="388896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A8BE2D2-C2B6-40AF-B41E-EB260820C04B}"/>
                </a:ext>
              </a:extLst>
            </p:cNvPr>
            <p:cNvGrpSpPr/>
            <p:nvPr/>
          </p:nvGrpSpPr>
          <p:grpSpPr>
            <a:xfrm>
              <a:off x="1838035" y="4264890"/>
              <a:ext cx="2946400" cy="1006763"/>
              <a:chOff x="1154545" y="2733964"/>
              <a:chExt cx="2946400" cy="1006763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DE5A09B-16CB-4290-9230-CDC49E45D3C2}"/>
                  </a:ext>
                </a:extLst>
              </p:cNvPr>
              <p:cNvSpPr/>
              <p:nvPr/>
            </p:nvSpPr>
            <p:spPr>
              <a:xfrm>
                <a:off x="1154545" y="2733964"/>
                <a:ext cx="2946400" cy="100676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Shape 48">
                <a:extLst>
                  <a:ext uri="{FF2B5EF4-FFF2-40B4-BE49-F238E27FC236}">
                    <a16:creationId xmlns:a16="http://schemas.microsoft.com/office/drawing/2014/main" id="{8FF87E7F-5C7D-49D5-AACF-31750A3C13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3818" y="3021672"/>
                <a:ext cx="2807854" cy="431346"/>
              </a:xfrm>
              <a:prstGeom prst="rect">
                <a:avLst/>
              </a:prstGeom>
            </p:spPr>
            <p:txBody>
              <a:bodyPr vert="horz" lIns="121900" tIns="121900" rIns="121900" bIns="12190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Abadi" panose="020B0604020104020204" pitchFamily="34" charset="0"/>
                    <a:ea typeface="+mj-ea"/>
                    <a:cs typeface="+mj-cs"/>
                  </a:defRPr>
                </a:lvl1pPr>
              </a:lstStyle>
              <a:p>
                <a:r>
                  <a:rPr lang="ko-KR" altLang="en-US" sz="3600" dirty="0">
                    <a:latin typeface="HU언니가간다140" panose="02020603020101020101" pitchFamily="18" charset="-127"/>
                    <a:ea typeface="HU언니가간다140" panose="02020603020101020101" pitchFamily="18" charset="-127"/>
                  </a:rPr>
                  <a:t>퍼징 정보 입력</a:t>
                </a:r>
                <a:endParaRPr lang="en" sz="3600" dirty="0">
                  <a:latin typeface="HU언니가간다140" panose="02020603020101020101" pitchFamily="18" charset="-127"/>
                  <a:ea typeface="HU언니가간다140" panose="02020603020101020101" pitchFamily="18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942B22B-9CE3-46D0-BD09-593D515F41C0}"/>
                </a:ext>
              </a:extLst>
            </p:cNvPr>
            <p:cNvGrpSpPr/>
            <p:nvPr/>
          </p:nvGrpSpPr>
          <p:grpSpPr>
            <a:xfrm>
              <a:off x="7278255" y="4264890"/>
              <a:ext cx="2946400" cy="1006763"/>
              <a:chOff x="1154545" y="2733964"/>
              <a:chExt cx="2946400" cy="100676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BA09536-CF8E-4CE0-A35D-D5203679245F}"/>
                  </a:ext>
                </a:extLst>
              </p:cNvPr>
              <p:cNvSpPr/>
              <p:nvPr/>
            </p:nvSpPr>
            <p:spPr>
              <a:xfrm>
                <a:off x="1154545" y="2733964"/>
                <a:ext cx="2946400" cy="100676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Shape 48">
                <a:extLst>
                  <a:ext uri="{FF2B5EF4-FFF2-40B4-BE49-F238E27FC236}">
                    <a16:creationId xmlns:a16="http://schemas.microsoft.com/office/drawing/2014/main" id="{667229CB-7C00-4A97-8C6B-3027DD225D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3818" y="3021672"/>
                <a:ext cx="2807854" cy="431346"/>
              </a:xfrm>
              <a:prstGeom prst="rect">
                <a:avLst/>
              </a:prstGeom>
            </p:spPr>
            <p:txBody>
              <a:bodyPr vert="horz" lIns="121900" tIns="121900" rIns="121900" bIns="12190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Abadi" panose="020B0604020104020204" pitchFamily="34" charset="0"/>
                    <a:ea typeface="+mj-ea"/>
                    <a:cs typeface="+mj-cs"/>
                  </a:defRPr>
                </a:lvl1pPr>
              </a:lstStyle>
              <a:p>
                <a:r>
                  <a:rPr lang="ko-KR" altLang="en-US" sz="3600" dirty="0">
                    <a:latin typeface="HU언니가간다140" panose="02020603020101020101" pitchFamily="18" charset="-127"/>
                    <a:ea typeface="HU언니가간다140" panose="02020603020101020101" pitchFamily="18" charset="-127"/>
                  </a:rPr>
                  <a:t>퍼징 정보 출력</a:t>
                </a:r>
                <a:endParaRPr lang="en" sz="3600" dirty="0">
                  <a:latin typeface="HU언니가간다140" panose="02020603020101020101" pitchFamily="18" charset="-127"/>
                  <a:ea typeface="HU언니가간다140" panose="02020603020101020101" pitchFamily="18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71D99A3-2B95-489F-BACF-76E8CB0A2097}"/>
                </a:ext>
              </a:extLst>
            </p:cNvPr>
            <p:cNvGrpSpPr/>
            <p:nvPr/>
          </p:nvGrpSpPr>
          <p:grpSpPr>
            <a:xfrm>
              <a:off x="4484255" y="1382689"/>
              <a:ext cx="2946400" cy="1006763"/>
              <a:chOff x="1154545" y="2733964"/>
              <a:chExt cx="2946400" cy="100676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CE862E4-C0E4-44A1-81C2-D1D84EEEA750}"/>
                  </a:ext>
                </a:extLst>
              </p:cNvPr>
              <p:cNvSpPr/>
              <p:nvPr/>
            </p:nvSpPr>
            <p:spPr>
              <a:xfrm>
                <a:off x="1154545" y="2733964"/>
                <a:ext cx="2946400" cy="100676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Shape 48">
                <a:extLst>
                  <a:ext uri="{FF2B5EF4-FFF2-40B4-BE49-F238E27FC236}">
                    <a16:creationId xmlns:a16="http://schemas.microsoft.com/office/drawing/2014/main" id="{7E7D027E-10E2-4D30-8F89-96C68A1F59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3818" y="3021672"/>
                <a:ext cx="2807854" cy="431346"/>
              </a:xfrm>
              <a:prstGeom prst="rect">
                <a:avLst/>
              </a:prstGeom>
            </p:spPr>
            <p:txBody>
              <a:bodyPr vert="horz" lIns="121900" tIns="121900" rIns="121900" bIns="12190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Abadi" panose="020B0604020104020204" pitchFamily="34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ko-KR" altLang="en-US" sz="3600" dirty="0">
                    <a:latin typeface="HU언니가간다140" panose="02020603020101020101" pitchFamily="18" charset="-127"/>
                    <a:ea typeface="HU언니가간다140" panose="02020603020101020101" pitchFamily="18" charset="-127"/>
                  </a:rPr>
                  <a:t>퍼징 테스트</a:t>
                </a:r>
                <a:endParaRPr lang="en" sz="3600" dirty="0">
                  <a:latin typeface="HU언니가간다140" panose="02020603020101020101" pitchFamily="18" charset="-127"/>
                  <a:ea typeface="HU언니가간다140" panose="02020603020101020101" pitchFamily="18" charset="-127"/>
                </a:endParaRPr>
              </a:p>
            </p:txBody>
          </p:sp>
        </p:grp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98A81B8B-86CB-414F-A2A5-E49C4E6ED65E}"/>
                </a:ext>
              </a:extLst>
            </p:cNvPr>
            <p:cNvCxnSpPr/>
            <p:nvPr/>
          </p:nvCxnSpPr>
          <p:spPr>
            <a:xfrm flipV="1">
              <a:off x="3311235" y="2534926"/>
              <a:ext cx="752765" cy="1302327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8CA4320A-793B-4423-8B80-69D38CE1E66D}"/>
                </a:ext>
              </a:extLst>
            </p:cNvPr>
            <p:cNvCxnSpPr/>
            <p:nvPr/>
          </p:nvCxnSpPr>
          <p:spPr>
            <a:xfrm>
              <a:off x="7751802" y="2534926"/>
              <a:ext cx="752400" cy="1303200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4338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">
            <a:extLst>
              <a:ext uri="{FF2B5EF4-FFF2-40B4-BE49-F238E27FC236}">
                <a16:creationId xmlns:a16="http://schemas.microsoft.com/office/drawing/2014/main" id="{BA635F79-56DD-45D8-B5E9-AA2A9D69A248}"/>
              </a:ext>
            </a:extLst>
          </p:cNvPr>
          <p:cNvSpPr txBox="1">
            <a:spLocks/>
          </p:cNvSpPr>
          <p:nvPr/>
        </p:nvSpPr>
        <p:spPr>
          <a:xfrm>
            <a:off x="0" y="6343527"/>
            <a:ext cx="2807853" cy="431346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프로그램 설계</a:t>
            </a:r>
            <a:endParaRPr lang="en" sz="3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3C5462-95C3-4458-8A18-F5CF5243B7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9" r="17584" b="14058"/>
          <a:stretch/>
        </p:blipFill>
        <p:spPr>
          <a:xfrm>
            <a:off x="4416170" y="1282148"/>
            <a:ext cx="3359660" cy="42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67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">
            <a:extLst>
              <a:ext uri="{FF2B5EF4-FFF2-40B4-BE49-F238E27FC236}">
                <a16:creationId xmlns:a16="http://schemas.microsoft.com/office/drawing/2014/main" id="{BA635F79-56DD-45D8-B5E9-AA2A9D69A248}"/>
              </a:ext>
            </a:extLst>
          </p:cNvPr>
          <p:cNvSpPr txBox="1">
            <a:spLocks/>
          </p:cNvSpPr>
          <p:nvPr/>
        </p:nvSpPr>
        <p:spPr>
          <a:xfrm>
            <a:off x="0" y="6343527"/>
            <a:ext cx="2807853" cy="431346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프로그램 설계</a:t>
            </a:r>
            <a:endParaRPr lang="en" sz="3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5509F3-2A28-492A-A4DE-7E8BC9A603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" t="2325" r="2561" b="3215"/>
          <a:stretch/>
        </p:blipFill>
        <p:spPr>
          <a:xfrm>
            <a:off x="2923308" y="1692563"/>
            <a:ext cx="6345383" cy="347287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98217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92C06C3-F156-4BC7-8672-7375F0E49773}"/>
              </a:ext>
            </a:extLst>
          </p:cNvPr>
          <p:cNvSpPr/>
          <p:nvPr/>
        </p:nvSpPr>
        <p:spPr>
          <a:xfrm rot="10800000">
            <a:off x="10249400" y="0"/>
            <a:ext cx="1942599" cy="2041236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badi" panose="020B0604020104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36B31F-2DDB-45F3-9A58-D6AB1F682F53}"/>
              </a:ext>
            </a:extLst>
          </p:cNvPr>
          <p:cNvGrpSpPr/>
          <p:nvPr/>
        </p:nvGrpSpPr>
        <p:grpSpPr>
          <a:xfrm>
            <a:off x="4493490" y="1529484"/>
            <a:ext cx="4378961" cy="461665"/>
            <a:chOff x="6363392" y="2671042"/>
            <a:chExt cx="4378961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323ADC-1895-4E69-A29F-660DDB943DA0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Abadi" panose="020B0604020104020204" pitchFamily="34" charset="0"/>
                  <a:ea typeface="Cambria" panose="02040503050406030204" pitchFamily="18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3DE305-B897-47BC-9EFF-785ABC814468}"/>
                </a:ext>
              </a:extLst>
            </p:cNvPr>
            <p:cNvSpPr txBox="1"/>
            <p:nvPr/>
          </p:nvSpPr>
          <p:spPr>
            <a:xfrm flipH="1">
              <a:off x="6950363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E8914"/>
                  </a:solidFill>
                  <a:latin typeface="HU언니가간다160" panose="02020603020101020101" pitchFamily="18" charset="-127"/>
                  <a:ea typeface="HU언니가간다160" panose="02020603020101020101" pitchFamily="18" charset="-127"/>
                </a:rPr>
                <a:t>What is fuzzing</a:t>
              </a:r>
              <a:endParaRPr lang="ko-KR" altLang="en-US" sz="2400" b="1" dirty="0">
                <a:solidFill>
                  <a:srgbClr val="FE8914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D3A7FA-87AF-447A-AA49-3B4751BE95F4}"/>
              </a:ext>
            </a:extLst>
          </p:cNvPr>
          <p:cNvGrpSpPr/>
          <p:nvPr/>
        </p:nvGrpSpPr>
        <p:grpSpPr>
          <a:xfrm>
            <a:off x="4493490" y="2745349"/>
            <a:ext cx="4461625" cy="461665"/>
            <a:chOff x="6363392" y="2671042"/>
            <a:chExt cx="4461625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B4FC3E-440D-43D4-BCB3-29FF0D17CB94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Abadi" panose="020B0604020104020204" pitchFamily="34" charset="0"/>
                  <a:ea typeface="Cambria" panose="02040503050406030204" pitchFamily="18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4D558A-90CD-437B-BB03-95F40DA61AFF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92D050"/>
                  </a:solidFill>
                  <a:latin typeface="HU언니가간다160" panose="02020603020101020101" pitchFamily="18" charset="-127"/>
                  <a:ea typeface="HU언니가간다160" panose="02020603020101020101" pitchFamily="18" charset="-127"/>
                </a:rPr>
                <a:t>Fuzzer</a:t>
              </a:r>
              <a:endParaRPr lang="ko-KR" altLang="en-US" sz="2400" b="1" dirty="0">
                <a:solidFill>
                  <a:srgbClr val="92D050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9CBDC4-4C2E-4869-85B9-98B30018B27B}"/>
              </a:ext>
            </a:extLst>
          </p:cNvPr>
          <p:cNvGrpSpPr/>
          <p:nvPr/>
        </p:nvGrpSpPr>
        <p:grpSpPr>
          <a:xfrm>
            <a:off x="4493490" y="3961214"/>
            <a:ext cx="4461625" cy="461665"/>
            <a:chOff x="6363392" y="2671042"/>
            <a:chExt cx="4461625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C0EB09-5904-44ED-9018-DB7A8DADCA09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Abadi" panose="020B0604020104020204" pitchFamily="34" charset="0"/>
                  <a:ea typeface="Cambria" panose="02040503050406030204" pitchFamily="18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A766D6-98A3-44E5-B528-B527EE8771E5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00B050"/>
                  </a:solidFill>
                  <a:latin typeface="HU언니가간다160" panose="02020603020101020101" pitchFamily="18" charset="-127"/>
                  <a:ea typeface="HU언니가간다160" panose="02020603020101020101" pitchFamily="18" charset="-127"/>
                </a:rPr>
                <a:t>Attack technique</a:t>
              </a:r>
              <a:endParaRPr lang="ko-KR" altLang="en-US" sz="2400" b="1" dirty="0">
                <a:solidFill>
                  <a:srgbClr val="00B050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FCC982-4EE5-475D-BD4A-94B5B2D14F4F}"/>
              </a:ext>
            </a:extLst>
          </p:cNvPr>
          <p:cNvGrpSpPr/>
          <p:nvPr/>
        </p:nvGrpSpPr>
        <p:grpSpPr>
          <a:xfrm>
            <a:off x="4493490" y="5177079"/>
            <a:ext cx="4461625" cy="461665"/>
            <a:chOff x="6363392" y="2671042"/>
            <a:chExt cx="4461625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3A4E2A-EACB-4680-B586-8DE2D094A608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Abadi" panose="020B0604020104020204" pitchFamily="34" charset="0"/>
                  <a:ea typeface="Cambria" panose="02040503050406030204" pitchFamily="18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A7DF5C-23EB-46EA-8BAE-B27895A059D7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>
                      <a:lumMod val="75000"/>
                    </a:schemeClr>
                  </a:solidFill>
                  <a:latin typeface="HU언니가간다160" panose="02020603020101020101" pitchFamily="18" charset="-127"/>
                  <a:ea typeface="HU언니가간다160" panose="02020603020101020101" pitchFamily="18" charset="-127"/>
                </a:rPr>
                <a:t>Development</a:t>
              </a:r>
              <a:endParaRPr lang="ko-KR" altLang="en-US" sz="2400" b="1" dirty="0">
                <a:solidFill>
                  <a:schemeClr val="accent6">
                    <a:lumMod val="75000"/>
                  </a:schemeClr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801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">
            <a:extLst>
              <a:ext uri="{FF2B5EF4-FFF2-40B4-BE49-F238E27FC236}">
                <a16:creationId xmlns:a16="http://schemas.microsoft.com/office/drawing/2014/main" id="{BA635F79-56DD-45D8-B5E9-AA2A9D69A248}"/>
              </a:ext>
            </a:extLst>
          </p:cNvPr>
          <p:cNvSpPr txBox="1">
            <a:spLocks/>
          </p:cNvSpPr>
          <p:nvPr/>
        </p:nvSpPr>
        <p:spPr>
          <a:xfrm>
            <a:off x="2170547" y="2256436"/>
            <a:ext cx="8248071" cy="2345127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8800" u="sng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프로그램 구현</a:t>
            </a:r>
            <a:endParaRPr lang="en" sz="8800" u="sng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2774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">
            <a:extLst>
              <a:ext uri="{FF2B5EF4-FFF2-40B4-BE49-F238E27FC236}">
                <a16:creationId xmlns:a16="http://schemas.microsoft.com/office/drawing/2014/main" id="{BA635F79-56DD-45D8-B5E9-AA2A9D69A248}"/>
              </a:ext>
            </a:extLst>
          </p:cNvPr>
          <p:cNvSpPr txBox="1">
            <a:spLocks/>
          </p:cNvSpPr>
          <p:nvPr/>
        </p:nvSpPr>
        <p:spPr>
          <a:xfrm>
            <a:off x="0" y="6343527"/>
            <a:ext cx="2881745" cy="431346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프로그램 구현</a:t>
            </a:r>
            <a:endParaRPr lang="en" sz="3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4C6BA3-48E7-4251-8C87-BB6AF38B8D3C}"/>
              </a:ext>
            </a:extLst>
          </p:cNvPr>
          <p:cNvGrpSpPr/>
          <p:nvPr/>
        </p:nvGrpSpPr>
        <p:grpSpPr>
          <a:xfrm>
            <a:off x="2455267" y="1322597"/>
            <a:ext cx="7281465" cy="4212805"/>
            <a:chOff x="2455267" y="1262545"/>
            <a:chExt cx="7281465" cy="421280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C612686-FA48-446B-ADFC-1AA7EA9BC1C9}"/>
                </a:ext>
              </a:extLst>
            </p:cNvPr>
            <p:cNvGrpSpPr/>
            <p:nvPr/>
          </p:nvGrpSpPr>
          <p:grpSpPr>
            <a:xfrm>
              <a:off x="2455267" y="2474336"/>
              <a:ext cx="7281465" cy="3001014"/>
              <a:chOff x="2306483" y="1633827"/>
              <a:chExt cx="7281465" cy="3001014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1491B50-F528-4B87-A245-FCB248A70D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6483" y="1633827"/>
                <a:ext cx="3001014" cy="3001014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AE1028B-EC8B-4287-A368-41BAAA814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4505" y="1781528"/>
                <a:ext cx="2703443" cy="2703443"/>
              </a:xfrm>
              <a:prstGeom prst="rect">
                <a:avLst/>
              </a:prstGeom>
            </p:spPr>
          </p:pic>
        </p:grpSp>
        <p:sp>
          <p:nvSpPr>
            <p:cNvPr id="10" name="Shape 48">
              <a:extLst>
                <a:ext uri="{FF2B5EF4-FFF2-40B4-BE49-F238E27FC236}">
                  <a16:creationId xmlns:a16="http://schemas.microsoft.com/office/drawing/2014/main" id="{0A28F72C-4A7F-4DAE-BF3B-733647C92B0A}"/>
                </a:ext>
              </a:extLst>
            </p:cNvPr>
            <p:cNvSpPr txBox="1">
              <a:spLocks/>
            </p:cNvSpPr>
            <p:nvPr/>
          </p:nvSpPr>
          <p:spPr>
            <a:xfrm>
              <a:off x="4087090" y="1262545"/>
              <a:ext cx="4017820" cy="687228"/>
            </a:xfrm>
            <a:prstGeom prst="rect">
              <a:avLst/>
            </a:prstGeom>
          </p:spPr>
          <p:txBody>
            <a:bodyPr vert="horz" lIns="121900" tIns="121900" rIns="121900" bIns="121900" rtlCol="0" anchor="ctr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badi" panose="020B0604020104020204" pitchFamily="34" charset="0"/>
                  <a:ea typeface="+mj-ea"/>
                  <a:cs typeface="+mj-cs"/>
                </a:defRPr>
              </a:lvl1pPr>
            </a:lstStyle>
            <a:p>
              <a:r>
                <a:rPr lang="ko-KR" altLang="en-US" sz="4800" dirty="0">
                  <a:solidFill>
                    <a:schemeClr val="bg1"/>
                  </a:solidFill>
                  <a:latin typeface="HU언니가간다140" panose="02020603020101020101" pitchFamily="18" charset="-127"/>
                  <a:ea typeface="HU언니가간다140" panose="02020603020101020101" pitchFamily="18" charset="-127"/>
                </a:rPr>
                <a:t>개발 언어 선택</a:t>
              </a:r>
              <a:endParaRPr lang="en" sz="48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039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">
            <a:extLst>
              <a:ext uri="{FF2B5EF4-FFF2-40B4-BE49-F238E27FC236}">
                <a16:creationId xmlns:a16="http://schemas.microsoft.com/office/drawing/2014/main" id="{BA635F79-56DD-45D8-B5E9-AA2A9D69A248}"/>
              </a:ext>
            </a:extLst>
          </p:cNvPr>
          <p:cNvSpPr txBox="1">
            <a:spLocks/>
          </p:cNvSpPr>
          <p:nvPr/>
        </p:nvSpPr>
        <p:spPr>
          <a:xfrm>
            <a:off x="0" y="6343527"/>
            <a:ext cx="2881745" cy="431346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프로그램 구현</a:t>
            </a:r>
            <a:endParaRPr lang="en" sz="3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C0594F7-9F93-43E3-92DC-6B498EEF8444}"/>
              </a:ext>
            </a:extLst>
          </p:cNvPr>
          <p:cNvGrpSpPr/>
          <p:nvPr/>
        </p:nvGrpSpPr>
        <p:grpSpPr>
          <a:xfrm>
            <a:off x="1321106" y="886357"/>
            <a:ext cx="9549788" cy="5085286"/>
            <a:chOff x="1178566" y="914224"/>
            <a:chExt cx="9549788" cy="508528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BB3D85C-E9E9-42C2-8206-C3B38079FEF2}"/>
                </a:ext>
              </a:extLst>
            </p:cNvPr>
            <p:cNvGrpSpPr/>
            <p:nvPr/>
          </p:nvGrpSpPr>
          <p:grpSpPr>
            <a:xfrm>
              <a:off x="1178566" y="914224"/>
              <a:ext cx="6573715" cy="688034"/>
              <a:chOff x="628073" y="1256224"/>
              <a:chExt cx="6573715" cy="688034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188FE91-D83E-48E6-9F4B-0D66123F7486}"/>
                  </a:ext>
                </a:extLst>
              </p:cNvPr>
              <p:cNvGrpSpPr/>
              <p:nvPr/>
            </p:nvGrpSpPr>
            <p:grpSpPr>
              <a:xfrm>
                <a:off x="628073" y="1256225"/>
                <a:ext cx="2261719" cy="688033"/>
                <a:chOff x="1154545" y="2733964"/>
                <a:chExt cx="2946400" cy="1006763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79D92D27-453F-44D4-9511-47CE13CAFF21}"/>
                    </a:ext>
                  </a:extLst>
                </p:cNvPr>
                <p:cNvSpPr/>
                <p:nvPr/>
              </p:nvSpPr>
              <p:spPr>
                <a:xfrm>
                  <a:off x="1154545" y="2733964"/>
                  <a:ext cx="2946400" cy="100676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Shape 48">
                  <a:extLst>
                    <a:ext uri="{FF2B5EF4-FFF2-40B4-BE49-F238E27FC236}">
                      <a16:creationId xmlns:a16="http://schemas.microsoft.com/office/drawing/2014/main" id="{D92024AF-8AA4-4956-BBBC-748E85D06DB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4545" y="2733965"/>
                  <a:ext cx="2946400" cy="1006762"/>
                </a:xfrm>
                <a:prstGeom prst="rect">
                  <a:avLst/>
                </a:prstGeom>
              </p:spPr>
              <p:txBody>
                <a:bodyPr vert="horz" lIns="121900" tIns="121900" rIns="121900" bIns="121900" rtlCol="0" anchor="ctr" anchorCtr="0">
                  <a:noAutofit/>
                </a:bodyPr>
                <a:lstStyle>
                  <a:lvl1pPr algn="l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2800" dirty="0">
                      <a:latin typeface="HU언니가간다140" panose="02020603020101020101" pitchFamily="18" charset="-127"/>
                      <a:ea typeface="HU언니가간다140" panose="02020603020101020101" pitchFamily="18" charset="-127"/>
                    </a:rPr>
                    <a:t>index.php</a:t>
                  </a:r>
                  <a:endParaRPr lang="en" sz="2800" dirty="0">
                    <a:latin typeface="HU언니가간다140" panose="02020603020101020101" pitchFamily="18" charset="-127"/>
                    <a:ea typeface="HU언니가간다140" panose="02020603020101020101" pitchFamily="18" charset="-127"/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4B727CF-38BC-4724-AAC2-903AAB35D878}"/>
                  </a:ext>
                </a:extLst>
              </p:cNvPr>
              <p:cNvGrpSpPr/>
              <p:nvPr/>
            </p:nvGrpSpPr>
            <p:grpSpPr>
              <a:xfrm>
                <a:off x="4940069" y="1256224"/>
                <a:ext cx="2261719" cy="688034"/>
                <a:chOff x="1154545" y="2733963"/>
                <a:chExt cx="2946400" cy="1006764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791674BC-FD38-45B7-97BC-1CDE8E5A9F92}"/>
                    </a:ext>
                  </a:extLst>
                </p:cNvPr>
                <p:cNvSpPr/>
                <p:nvPr/>
              </p:nvSpPr>
              <p:spPr>
                <a:xfrm>
                  <a:off x="1154545" y="2733964"/>
                  <a:ext cx="2946400" cy="1006763"/>
                </a:xfrm>
                <a:prstGeom prst="rect">
                  <a:avLst/>
                </a:prstGeom>
                <a:solidFill>
                  <a:schemeClr val="tx1"/>
                </a:solidFill>
                <a:ln w="571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Shape 48">
                  <a:extLst>
                    <a:ext uri="{FF2B5EF4-FFF2-40B4-BE49-F238E27FC236}">
                      <a16:creationId xmlns:a16="http://schemas.microsoft.com/office/drawing/2014/main" id="{16730ECC-2A25-493B-BE65-86FF69227A1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4545" y="2733963"/>
                  <a:ext cx="2946400" cy="1006762"/>
                </a:xfrm>
                <a:prstGeom prst="rect">
                  <a:avLst/>
                </a:prstGeom>
              </p:spPr>
              <p:txBody>
                <a:bodyPr vert="horz" lIns="121900" tIns="121900" rIns="121900" bIns="121900" rtlCol="0" anchor="ctr" anchorCtr="0">
                  <a:noAutofit/>
                </a:bodyPr>
                <a:lstStyle>
                  <a:lvl1pPr algn="l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  <a:latin typeface="HU언니가간다140" panose="02020603020101020101" pitchFamily="18" charset="-127"/>
                      <a:ea typeface="HU언니가간다140" panose="02020603020101020101" pitchFamily="18" charset="-127"/>
                    </a:rPr>
                    <a:t>queue / key</a:t>
                  </a:r>
                  <a:endParaRPr lang="en" sz="2800" dirty="0">
                    <a:solidFill>
                      <a:schemeClr val="bg1"/>
                    </a:solidFill>
                    <a:latin typeface="HU언니가간다140" panose="02020603020101020101" pitchFamily="18" charset="-127"/>
                    <a:ea typeface="HU언니가간다140" panose="02020603020101020101" pitchFamily="18" charset="-127"/>
                  </a:endParaRPr>
                </a:p>
              </p:txBody>
            </p:sp>
          </p:grp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CF69CAEA-4CF7-425C-AD64-B6125F2E9ADE}"/>
                  </a:ext>
                </a:extLst>
              </p:cNvPr>
              <p:cNvCxnSpPr/>
              <p:nvPr/>
            </p:nvCxnSpPr>
            <p:spPr>
              <a:xfrm>
                <a:off x="3186546" y="1600240"/>
                <a:ext cx="1440873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A54ED242-F4B7-4A45-9DA4-9BBDDC55947D}"/>
                </a:ext>
              </a:extLst>
            </p:cNvPr>
            <p:cNvGrpSpPr/>
            <p:nvPr/>
          </p:nvGrpSpPr>
          <p:grpSpPr>
            <a:xfrm>
              <a:off x="1178566" y="2450667"/>
              <a:ext cx="9549788" cy="3548843"/>
              <a:chOff x="720740" y="2445403"/>
              <a:chExt cx="9549788" cy="3548843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5D6D9489-E81A-416E-95CD-382679E19C26}"/>
                  </a:ext>
                </a:extLst>
              </p:cNvPr>
              <p:cNvGrpSpPr/>
              <p:nvPr/>
            </p:nvGrpSpPr>
            <p:grpSpPr>
              <a:xfrm>
                <a:off x="720740" y="2445403"/>
                <a:ext cx="2261719" cy="688034"/>
                <a:chOff x="1154545" y="2733963"/>
                <a:chExt cx="2946400" cy="1006764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A4D8CD5-CFC6-491C-BBFB-111B0797C4AB}"/>
                    </a:ext>
                  </a:extLst>
                </p:cNvPr>
                <p:cNvSpPr/>
                <p:nvPr/>
              </p:nvSpPr>
              <p:spPr>
                <a:xfrm>
                  <a:off x="1154545" y="2733964"/>
                  <a:ext cx="2946400" cy="100676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Shape 48">
                  <a:extLst>
                    <a:ext uri="{FF2B5EF4-FFF2-40B4-BE49-F238E27FC236}">
                      <a16:creationId xmlns:a16="http://schemas.microsoft.com/office/drawing/2014/main" id="{732BC8DA-3C1F-42BB-92D9-041E815F6AD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4546" y="2733963"/>
                  <a:ext cx="2946399" cy="1006761"/>
                </a:xfrm>
                <a:prstGeom prst="rect">
                  <a:avLst/>
                </a:prstGeom>
              </p:spPr>
              <p:txBody>
                <a:bodyPr vert="horz" lIns="121900" tIns="121900" rIns="121900" bIns="121900" rtlCol="0" anchor="ctr" anchorCtr="0">
                  <a:noAutofit/>
                </a:bodyPr>
                <a:lstStyle>
                  <a:lvl1pPr algn="l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altLang="ko-KR" sz="2800" dirty="0">
                      <a:latin typeface="HU언니가간다140" panose="02020603020101020101" pitchFamily="18" charset="-127"/>
                      <a:ea typeface="HU언니가간다140" panose="02020603020101020101" pitchFamily="18" charset="-127"/>
                    </a:rPr>
                    <a:t>view.php</a:t>
                  </a:r>
                  <a:endParaRPr lang="en" sz="2800" dirty="0">
                    <a:latin typeface="HU언니가간다140" panose="02020603020101020101" pitchFamily="18" charset="-127"/>
                    <a:ea typeface="HU언니가간다140" panose="02020603020101020101" pitchFamily="18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09782C0-3237-48CF-9CA0-F44D57AE160B}"/>
                  </a:ext>
                </a:extLst>
              </p:cNvPr>
              <p:cNvGrpSpPr/>
              <p:nvPr/>
            </p:nvGrpSpPr>
            <p:grpSpPr>
              <a:xfrm>
                <a:off x="4378341" y="3886196"/>
                <a:ext cx="2261719" cy="688034"/>
                <a:chOff x="1154545" y="2733963"/>
                <a:chExt cx="2946400" cy="1006764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39B158E-B965-4DFD-984C-D07AE0B8F29B}"/>
                    </a:ext>
                  </a:extLst>
                </p:cNvPr>
                <p:cNvSpPr/>
                <p:nvPr/>
              </p:nvSpPr>
              <p:spPr>
                <a:xfrm>
                  <a:off x="1154545" y="2733964"/>
                  <a:ext cx="2946400" cy="100676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Shape 48">
                  <a:extLst>
                    <a:ext uri="{FF2B5EF4-FFF2-40B4-BE49-F238E27FC236}">
                      <a16:creationId xmlns:a16="http://schemas.microsoft.com/office/drawing/2014/main" id="{6B6B92D6-F9A3-4C63-8CAF-E9EA432D9E5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4545" y="2733963"/>
                  <a:ext cx="2946400" cy="1006763"/>
                </a:xfrm>
                <a:prstGeom prst="rect">
                  <a:avLst/>
                </a:prstGeom>
              </p:spPr>
              <p:txBody>
                <a:bodyPr vert="horz" lIns="121900" tIns="121900" rIns="121900" bIns="121900" rtlCol="0" anchor="ctr" anchorCtr="0">
                  <a:noAutofit/>
                </a:bodyPr>
                <a:lstStyle>
                  <a:lvl1pPr algn="l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2800" dirty="0">
                      <a:latin typeface="HU언니가간다140" panose="02020603020101020101" pitchFamily="18" charset="-127"/>
                      <a:ea typeface="HU언니가간다140" panose="02020603020101020101" pitchFamily="18" charset="-127"/>
                    </a:rPr>
                    <a:t>core / *</a:t>
                  </a:r>
                  <a:endParaRPr lang="en" sz="2800" dirty="0">
                    <a:latin typeface="HU언니가간다140" panose="02020603020101020101" pitchFamily="18" charset="-127"/>
                    <a:ea typeface="HU언니가간다140" panose="02020603020101020101" pitchFamily="18" charset="-127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FBC43BD-7F68-4342-AF2A-6199BA686034}"/>
                  </a:ext>
                </a:extLst>
              </p:cNvPr>
              <p:cNvGrpSpPr/>
              <p:nvPr/>
            </p:nvGrpSpPr>
            <p:grpSpPr>
              <a:xfrm>
                <a:off x="4388734" y="2445403"/>
                <a:ext cx="2261719" cy="688034"/>
                <a:chOff x="1154545" y="2733963"/>
                <a:chExt cx="2946400" cy="1006764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22B57647-AF81-4364-ADBB-8A31670A6828}"/>
                    </a:ext>
                  </a:extLst>
                </p:cNvPr>
                <p:cNvSpPr/>
                <p:nvPr/>
              </p:nvSpPr>
              <p:spPr>
                <a:xfrm>
                  <a:off x="1154545" y="2733964"/>
                  <a:ext cx="2946400" cy="100676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Shape 48">
                  <a:extLst>
                    <a:ext uri="{FF2B5EF4-FFF2-40B4-BE49-F238E27FC236}">
                      <a16:creationId xmlns:a16="http://schemas.microsoft.com/office/drawing/2014/main" id="{D0DA2097-5FB2-438B-91DA-A4F0190237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4545" y="2733963"/>
                  <a:ext cx="2946400" cy="1006763"/>
                </a:xfrm>
                <a:prstGeom prst="rect">
                  <a:avLst/>
                </a:prstGeom>
              </p:spPr>
              <p:txBody>
                <a:bodyPr vert="horz" lIns="121900" tIns="121900" rIns="121900" bIns="121900" rtlCol="0" anchor="ctr" anchorCtr="0">
                  <a:noAutofit/>
                </a:bodyPr>
                <a:lstStyle>
                  <a:lvl1pPr algn="l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2800" dirty="0">
                      <a:latin typeface="HU언니가간다140" panose="02020603020101020101" pitchFamily="18" charset="-127"/>
                      <a:ea typeface="HU언니가간다140" panose="02020603020101020101" pitchFamily="18" charset="-127"/>
                    </a:rPr>
                    <a:t>controller</a:t>
                  </a:r>
                  <a:endParaRPr lang="en" sz="2800" dirty="0">
                    <a:latin typeface="HU언니가간다140" panose="02020603020101020101" pitchFamily="18" charset="-127"/>
                    <a:ea typeface="HU언니가간다140" panose="02020603020101020101" pitchFamily="18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3719E3C-316E-44F7-B306-3774750D97ED}"/>
                  </a:ext>
                </a:extLst>
              </p:cNvPr>
              <p:cNvGrpSpPr/>
              <p:nvPr/>
            </p:nvGrpSpPr>
            <p:grpSpPr>
              <a:xfrm>
                <a:off x="4180898" y="5306212"/>
                <a:ext cx="2677389" cy="688034"/>
                <a:chOff x="1154545" y="2733963"/>
                <a:chExt cx="2946400" cy="1006764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E3F1853E-5215-44EF-82EC-9F415BE817B3}"/>
                    </a:ext>
                  </a:extLst>
                </p:cNvPr>
                <p:cNvSpPr/>
                <p:nvPr/>
              </p:nvSpPr>
              <p:spPr>
                <a:xfrm>
                  <a:off x="1154545" y="2733964"/>
                  <a:ext cx="2946400" cy="1006763"/>
                </a:xfrm>
                <a:prstGeom prst="rect">
                  <a:avLst/>
                </a:prstGeom>
                <a:solidFill>
                  <a:schemeClr val="tx1"/>
                </a:solidFill>
                <a:ln w="571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Shape 48">
                  <a:extLst>
                    <a:ext uri="{FF2B5EF4-FFF2-40B4-BE49-F238E27FC236}">
                      <a16:creationId xmlns:a16="http://schemas.microsoft.com/office/drawing/2014/main" id="{D55265F2-8041-4D85-BAD4-665D786AF5F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4545" y="2733963"/>
                  <a:ext cx="2946400" cy="1006763"/>
                </a:xfrm>
                <a:prstGeom prst="rect">
                  <a:avLst/>
                </a:prstGeom>
              </p:spPr>
              <p:txBody>
                <a:bodyPr vert="horz" lIns="121900" tIns="121900" rIns="121900" bIns="121900" rtlCol="0" anchor="ctr" anchorCtr="0">
                  <a:noAutofit/>
                </a:bodyPr>
                <a:lstStyle>
                  <a:lvl1pPr algn="l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  <a:latin typeface="HU언니가간다140" panose="02020603020101020101" pitchFamily="18" charset="-127"/>
                      <a:ea typeface="HU언니가간다140" panose="02020603020101020101" pitchFamily="18" charset="-127"/>
                    </a:rPr>
                    <a:t>result / key / *</a:t>
                  </a:r>
                  <a:endParaRPr lang="en" sz="2800" dirty="0">
                    <a:solidFill>
                      <a:schemeClr val="bg1"/>
                    </a:solidFill>
                    <a:latin typeface="HU언니가간다140" panose="02020603020101020101" pitchFamily="18" charset="-127"/>
                    <a:ea typeface="HU언니가간다140" panose="02020603020101020101" pitchFamily="18" charset="-127"/>
                  </a:endParaRPr>
                </a:p>
              </p:txBody>
            </p:sp>
          </p:grp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FFBB6E00-C12F-43F8-BB17-C272428ACDB6}"/>
                  </a:ext>
                </a:extLst>
              </p:cNvPr>
              <p:cNvCxnSpPr/>
              <p:nvPr/>
            </p:nvCxnSpPr>
            <p:spPr>
              <a:xfrm>
                <a:off x="5534007" y="3371417"/>
                <a:ext cx="0" cy="344016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81E2FB2A-1A22-4944-A4DE-631CC9643A69}"/>
                  </a:ext>
                </a:extLst>
              </p:cNvPr>
              <p:cNvCxnSpPr/>
              <p:nvPr/>
            </p:nvCxnSpPr>
            <p:spPr>
              <a:xfrm>
                <a:off x="5509200" y="4779963"/>
                <a:ext cx="0" cy="344016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E73A43C6-86D7-4C0C-9FDD-48F8573F67C5}"/>
                  </a:ext>
                </a:extLst>
              </p:cNvPr>
              <p:cNvCxnSpPr/>
              <p:nvPr/>
            </p:nvCxnSpPr>
            <p:spPr>
              <a:xfrm>
                <a:off x="3205324" y="2789419"/>
                <a:ext cx="975574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E71F1BE3-3B5A-4979-979C-D2F5E9BDEE6C}"/>
                  </a:ext>
                </a:extLst>
              </p:cNvPr>
              <p:cNvCxnSpPr/>
              <p:nvPr/>
            </p:nvCxnSpPr>
            <p:spPr>
              <a:xfrm flipH="1" flipV="1">
                <a:off x="1851599" y="3336637"/>
                <a:ext cx="2074161" cy="2313591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7A74A333-F2BB-48D3-B2C5-F99DAB6FCB5C}"/>
                  </a:ext>
                </a:extLst>
              </p:cNvPr>
              <p:cNvGrpSpPr/>
              <p:nvPr/>
            </p:nvGrpSpPr>
            <p:grpSpPr>
              <a:xfrm>
                <a:off x="8008809" y="3198162"/>
                <a:ext cx="2261719" cy="688034"/>
                <a:chOff x="1154545" y="2733963"/>
                <a:chExt cx="2946400" cy="1006764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08096E6A-77AA-4402-AB84-79F0C45EC543}"/>
                    </a:ext>
                  </a:extLst>
                </p:cNvPr>
                <p:cNvSpPr/>
                <p:nvPr/>
              </p:nvSpPr>
              <p:spPr>
                <a:xfrm>
                  <a:off x="1154545" y="2733964"/>
                  <a:ext cx="2946400" cy="100676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Shape 48">
                  <a:extLst>
                    <a:ext uri="{FF2B5EF4-FFF2-40B4-BE49-F238E27FC236}">
                      <a16:creationId xmlns:a16="http://schemas.microsoft.com/office/drawing/2014/main" id="{7BE0EF8A-3E54-4865-B289-E44AAF5498F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4545" y="2733963"/>
                  <a:ext cx="2946400" cy="1006763"/>
                </a:xfrm>
                <a:prstGeom prst="rect">
                  <a:avLst/>
                </a:prstGeom>
              </p:spPr>
              <p:txBody>
                <a:bodyPr vert="horz" lIns="121900" tIns="121900" rIns="121900" bIns="121900" rtlCol="0" anchor="ctr" anchorCtr="0">
                  <a:noAutofit/>
                </a:bodyPr>
                <a:lstStyle>
                  <a:lvl1pPr algn="l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Abadi" panose="020B0604020104020204" pitchFamily="34" charset="0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2800" dirty="0">
                      <a:latin typeface="HU언니가간다140" panose="02020603020101020101" pitchFamily="18" charset="-127"/>
                      <a:ea typeface="HU언니가간다140" panose="02020603020101020101" pitchFamily="18" charset="-127"/>
                    </a:rPr>
                    <a:t>crawler</a:t>
                  </a:r>
                  <a:endParaRPr lang="en" sz="2800" dirty="0">
                    <a:latin typeface="HU언니가간다140" panose="02020603020101020101" pitchFamily="18" charset="-127"/>
                    <a:ea typeface="HU언니가간다140" panose="02020603020101020101" pitchFamily="18" charset="-127"/>
                  </a:endParaRPr>
                </a:p>
              </p:txBody>
            </p:sp>
          </p:grp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E9F639FE-5EE1-481E-A1F8-EF3F1EF1DEB7}"/>
                  </a:ext>
                </a:extLst>
              </p:cNvPr>
              <p:cNvCxnSpPr/>
              <p:nvPr/>
            </p:nvCxnSpPr>
            <p:spPr>
              <a:xfrm>
                <a:off x="6858287" y="2789419"/>
                <a:ext cx="1009363" cy="547218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CA9788FC-C64F-430B-85EE-293ABEC6ED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3595" y="3543425"/>
                <a:ext cx="1549383" cy="0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84F2A64-CD28-451D-A483-B02C2F92C8FE}"/>
              </a:ext>
            </a:extLst>
          </p:cNvPr>
          <p:cNvCxnSpPr>
            <a:cxnSpLocks/>
          </p:cNvCxnSpPr>
          <p:nvPr/>
        </p:nvCxnSpPr>
        <p:spPr>
          <a:xfrm flipH="1">
            <a:off x="6134374" y="1781178"/>
            <a:ext cx="453239" cy="484305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854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">
            <a:extLst>
              <a:ext uri="{FF2B5EF4-FFF2-40B4-BE49-F238E27FC236}">
                <a16:creationId xmlns:a16="http://schemas.microsoft.com/office/drawing/2014/main" id="{BA635F79-56DD-45D8-B5E9-AA2A9D69A248}"/>
              </a:ext>
            </a:extLst>
          </p:cNvPr>
          <p:cNvSpPr txBox="1">
            <a:spLocks/>
          </p:cNvSpPr>
          <p:nvPr/>
        </p:nvSpPr>
        <p:spPr>
          <a:xfrm>
            <a:off x="0" y="6343527"/>
            <a:ext cx="2881745" cy="431346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프로그램 구현</a:t>
            </a:r>
            <a:endParaRPr lang="en" sz="3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5FFEB2-0C0D-4DF8-B329-802B11742E98}"/>
              </a:ext>
            </a:extLst>
          </p:cNvPr>
          <p:cNvGrpSpPr/>
          <p:nvPr/>
        </p:nvGrpSpPr>
        <p:grpSpPr>
          <a:xfrm>
            <a:off x="1011382" y="757629"/>
            <a:ext cx="10169235" cy="5342742"/>
            <a:chOff x="1011382" y="662256"/>
            <a:chExt cx="10169235" cy="5342742"/>
          </a:xfrm>
        </p:grpSpPr>
        <p:sp>
          <p:nvSpPr>
            <p:cNvPr id="35" name="Shape 48">
              <a:extLst>
                <a:ext uri="{FF2B5EF4-FFF2-40B4-BE49-F238E27FC236}">
                  <a16:creationId xmlns:a16="http://schemas.microsoft.com/office/drawing/2014/main" id="{F50D8847-ACE5-4F40-BAA2-09BC1D9C3DDD}"/>
                </a:ext>
              </a:extLst>
            </p:cNvPr>
            <p:cNvSpPr txBox="1">
              <a:spLocks/>
            </p:cNvSpPr>
            <p:nvPr/>
          </p:nvSpPr>
          <p:spPr>
            <a:xfrm>
              <a:off x="1011382" y="662256"/>
              <a:ext cx="10169235" cy="542181"/>
            </a:xfrm>
            <a:prstGeom prst="rect">
              <a:avLst/>
            </a:prstGeom>
          </p:spPr>
          <p:txBody>
            <a:bodyPr vert="horz" lIns="121900" tIns="121900" rIns="121900" bIns="121900" rtlCol="0" anchor="ctr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badi" panose="020B0604020104020204" pitchFamily="34" charset="0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>
                  <a:solidFill>
                    <a:srgbClr val="FF2F2F"/>
                  </a:solidFill>
                  <a:latin typeface="HU언니가간다140" panose="02020603020101020101" pitchFamily="18" charset="-127"/>
                  <a:ea typeface="HU언니가간다140" panose="02020603020101020101" pitchFamily="18" charset="-127"/>
                </a:rPr>
                <a:t>문제 발생</a:t>
              </a:r>
              <a:r>
                <a:rPr lang="en-US" altLang="ko-KR" sz="4000" dirty="0">
                  <a:solidFill>
                    <a:srgbClr val="FF2F2F"/>
                  </a:solidFill>
                  <a:latin typeface="HU언니가간다140" panose="02020603020101020101" pitchFamily="18" charset="-127"/>
                  <a:ea typeface="HU언니가간다140" panose="02020603020101020101" pitchFamily="18" charset="-127"/>
                </a:rPr>
                <a:t>! </a:t>
              </a:r>
              <a:r>
                <a:rPr lang="en-US" altLang="ko-KR" sz="4000" dirty="0">
                  <a:solidFill>
                    <a:schemeClr val="bg1"/>
                  </a:solidFill>
                  <a:latin typeface="HU언니가간다140" panose="02020603020101020101" pitchFamily="18" charset="-127"/>
                  <a:ea typeface="HU언니가간다140" panose="02020603020101020101" pitchFamily="18" charset="-127"/>
                </a:rPr>
                <a:t>-&gt; refresh </a:t>
              </a:r>
              <a:r>
                <a:rPr lang="ko-KR" altLang="en-US" sz="4000" dirty="0">
                  <a:solidFill>
                    <a:schemeClr val="bg1"/>
                  </a:solidFill>
                  <a:latin typeface="HU언니가간다140" panose="02020603020101020101" pitchFamily="18" charset="-127"/>
                  <a:ea typeface="HU언니가간다140" panose="02020603020101020101" pitchFamily="18" charset="-127"/>
                </a:rPr>
                <a:t>후 </a:t>
              </a:r>
              <a:r>
                <a:rPr lang="en-US" altLang="ko-KR" sz="4000" dirty="0">
                  <a:solidFill>
                    <a:schemeClr val="bg1"/>
                  </a:solidFill>
                  <a:latin typeface="HU언니가간다140" panose="02020603020101020101" pitchFamily="18" charset="-127"/>
                  <a:ea typeface="HU언니가간다140" panose="02020603020101020101" pitchFamily="18" charset="-127"/>
                </a:rPr>
                <a:t>post data</a:t>
              </a:r>
              <a:r>
                <a:rPr lang="ko-KR" altLang="en-US" sz="4000" dirty="0">
                  <a:solidFill>
                    <a:schemeClr val="bg1"/>
                  </a:solidFill>
                  <a:latin typeface="HU언니가간다140" panose="02020603020101020101" pitchFamily="18" charset="-127"/>
                  <a:ea typeface="HU언니가간다140" panose="02020603020101020101" pitchFamily="18" charset="-127"/>
                </a:rPr>
                <a:t>가 남아있다</a:t>
              </a:r>
              <a:r>
                <a:rPr lang="en-US" altLang="ko-KR" sz="4000" dirty="0">
                  <a:solidFill>
                    <a:schemeClr val="bg1"/>
                  </a:solidFill>
                  <a:latin typeface="HU언니가간다140" panose="02020603020101020101" pitchFamily="18" charset="-127"/>
                  <a:ea typeface="HU언니가간다140" panose="02020603020101020101" pitchFamily="18" charset="-127"/>
                </a:rPr>
                <a:t>.</a:t>
              </a:r>
              <a:endParaRPr lang="en" sz="40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endParaRPr>
            </a:p>
          </p:txBody>
        </p:sp>
        <p:sp>
          <p:nvSpPr>
            <p:cNvPr id="36" name="Shape 48">
              <a:extLst>
                <a:ext uri="{FF2B5EF4-FFF2-40B4-BE49-F238E27FC236}">
                  <a16:creationId xmlns:a16="http://schemas.microsoft.com/office/drawing/2014/main" id="{34EF9591-448B-47B2-A87F-A47292E6CEFC}"/>
                </a:ext>
              </a:extLst>
            </p:cNvPr>
            <p:cNvSpPr txBox="1">
              <a:spLocks/>
            </p:cNvSpPr>
            <p:nvPr/>
          </p:nvSpPr>
          <p:spPr>
            <a:xfrm>
              <a:off x="1011382" y="2369580"/>
              <a:ext cx="6950531" cy="1800639"/>
            </a:xfrm>
            <a:prstGeom prst="rect">
              <a:avLst/>
            </a:prstGeom>
          </p:spPr>
          <p:txBody>
            <a:bodyPr vert="horz" lIns="121900" tIns="121900" rIns="121900" bIns="121900" rtlCol="0" anchor="ctr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badi" panose="020B0604020104020204" pitchFamily="34" charset="0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>
                  <a:solidFill>
                    <a:srgbClr val="92D050"/>
                  </a:solidFill>
                  <a:latin typeface="HU언니가간다140" panose="02020603020101020101" pitchFamily="18" charset="-127"/>
                  <a:ea typeface="HU언니가간다140" panose="02020603020101020101" pitchFamily="18" charset="-127"/>
                </a:rPr>
                <a:t>문제 해결</a:t>
              </a:r>
              <a:r>
                <a:rPr lang="en-US" altLang="ko-KR" sz="4000" dirty="0">
                  <a:solidFill>
                    <a:schemeClr val="bg1"/>
                  </a:solidFill>
                  <a:latin typeface="HU언니가간다140" panose="02020603020101020101" pitchFamily="18" charset="-127"/>
                  <a:ea typeface="HU언니가간다140" panose="02020603020101020101" pitchFamily="18" charset="-127"/>
                </a:rPr>
                <a:t>. -&gt; PRG Pattern </a:t>
              </a:r>
              <a:r>
                <a:rPr lang="ko-KR" altLang="en-US" sz="4000" dirty="0">
                  <a:solidFill>
                    <a:schemeClr val="bg1"/>
                  </a:solidFill>
                  <a:latin typeface="HU언니가간다140" panose="02020603020101020101" pitchFamily="18" charset="-127"/>
                  <a:ea typeface="HU언니가간다140" panose="02020603020101020101" pitchFamily="18" charset="-127"/>
                </a:rPr>
                <a:t>적용</a:t>
              </a:r>
              <a:r>
                <a:rPr lang="en-US" altLang="ko-KR" sz="4000" dirty="0">
                  <a:solidFill>
                    <a:schemeClr val="bg1"/>
                  </a:solidFill>
                  <a:latin typeface="HU언니가간다140" panose="02020603020101020101" pitchFamily="18" charset="-127"/>
                  <a:ea typeface="HU언니가간다140" panose="02020603020101020101" pitchFamily="18" charset="-127"/>
                </a:rPr>
                <a:t>.</a:t>
              </a:r>
            </a:p>
            <a:p>
              <a:endParaRPr lang="en-US" altLang="ko-KR" sz="40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endParaRPr>
            </a:p>
            <a:p>
              <a:r>
                <a:rPr lang="en-US" altLang="ko-KR" sz="4000" dirty="0">
                  <a:solidFill>
                    <a:schemeClr val="bg1"/>
                  </a:solidFill>
                  <a:latin typeface="HU언니가간다140" panose="02020603020101020101" pitchFamily="18" charset="-127"/>
                  <a:ea typeface="HU언니가간다140" panose="02020603020101020101" pitchFamily="18" charset="-127"/>
                </a:rPr>
                <a:t>Post</a:t>
              </a:r>
              <a:r>
                <a:rPr lang="ko-KR" altLang="en-US" sz="4000" dirty="0">
                  <a:solidFill>
                    <a:schemeClr val="bg1"/>
                  </a:solidFill>
                  <a:latin typeface="HU언니가간다140" panose="02020603020101020101" pitchFamily="18" charset="-127"/>
                  <a:ea typeface="HU언니가간다140" panose="02020603020101020101" pitchFamily="18" charset="-127"/>
                </a:rPr>
                <a:t> </a:t>
              </a:r>
              <a:r>
                <a:rPr lang="en-US" altLang="ko-KR" sz="4000" dirty="0">
                  <a:solidFill>
                    <a:schemeClr val="bg1"/>
                  </a:solidFill>
                  <a:latin typeface="HU언니가간다140" panose="02020603020101020101" pitchFamily="18" charset="-127"/>
                  <a:ea typeface="HU언니가간다140" panose="02020603020101020101" pitchFamily="18" charset="-127"/>
                </a:rPr>
                <a:t>-&gt;</a:t>
              </a:r>
              <a:r>
                <a:rPr lang="ko-KR" altLang="en-US" sz="4000" dirty="0">
                  <a:solidFill>
                    <a:schemeClr val="bg1"/>
                  </a:solidFill>
                  <a:latin typeface="HU언니가간다140" panose="02020603020101020101" pitchFamily="18" charset="-127"/>
                  <a:ea typeface="HU언니가간다140" panose="02020603020101020101" pitchFamily="18" charset="-127"/>
                </a:rPr>
                <a:t> </a:t>
              </a:r>
              <a:r>
                <a:rPr lang="en-US" altLang="ko-KR" sz="4000" dirty="0">
                  <a:solidFill>
                    <a:srgbClr val="00B0F0"/>
                  </a:solidFill>
                  <a:latin typeface="HU언니가간다140" panose="02020603020101020101" pitchFamily="18" charset="-127"/>
                  <a:ea typeface="HU언니가간다140" panose="02020603020101020101" pitchFamily="18" charset="-127"/>
                </a:rPr>
                <a:t>Redirect</a:t>
              </a:r>
              <a:r>
                <a:rPr lang="en-US" altLang="ko-KR" sz="4000" dirty="0">
                  <a:solidFill>
                    <a:schemeClr val="bg1"/>
                  </a:solidFill>
                  <a:latin typeface="HU언니가간다140" panose="02020603020101020101" pitchFamily="18" charset="-127"/>
                  <a:ea typeface="HU언니가간다140" panose="02020603020101020101" pitchFamily="18" charset="-127"/>
                </a:rPr>
                <a:t> -&gt; Get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D7D5F7B-A98D-40F4-B106-047DB9715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1" t="26607" r="5389" b="25264"/>
            <a:stretch/>
          </p:blipFill>
          <p:spPr>
            <a:xfrm>
              <a:off x="3994728" y="4665725"/>
              <a:ext cx="7185889" cy="1339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694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">
            <a:extLst>
              <a:ext uri="{FF2B5EF4-FFF2-40B4-BE49-F238E27FC236}">
                <a16:creationId xmlns:a16="http://schemas.microsoft.com/office/drawing/2014/main" id="{BA635F79-56DD-45D8-B5E9-AA2A9D69A248}"/>
              </a:ext>
            </a:extLst>
          </p:cNvPr>
          <p:cNvSpPr txBox="1">
            <a:spLocks/>
          </p:cNvSpPr>
          <p:nvPr/>
        </p:nvSpPr>
        <p:spPr>
          <a:xfrm>
            <a:off x="0" y="6343527"/>
            <a:ext cx="2881745" cy="431346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프로그램 구현</a:t>
            </a:r>
            <a:endParaRPr lang="en" sz="3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  <p:pic>
        <p:nvPicPr>
          <p:cNvPr id="3" name="온라인 미디어 2" title="dnpqvjwjrnlckskdmdkdkdk">
            <a:hlinkClick r:id="" action="ppaction://media"/>
            <a:extLst>
              <a:ext uri="{FF2B5EF4-FFF2-40B4-BE49-F238E27FC236}">
                <a16:creationId xmlns:a16="http://schemas.microsoft.com/office/drawing/2014/main" id="{B1F82982-C0C8-4FA8-83C0-6F3B1FA8225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25677" y="801943"/>
            <a:ext cx="9340645" cy="525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94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">
            <a:extLst>
              <a:ext uri="{FF2B5EF4-FFF2-40B4-BE49-F238E27FC236}">
                <a16:creationId xmlns:a16="http://schemas.microsoft.com/office/drawing/2014/main" id="{BA635F79-56DD-45D8-B5E9-AA2A9D69A248}"/>
              </a:ext>
            </a:extLst>
          </p:cNvPr>
          <p:cNvSpPr txBox="1">
            <a:spLocks/>
          </p:cNvSpPr>
          <p:nvPr/>
        </p:nvSpPr>
        <p:spPr>
          <a:xfrm>
            <a:off x="0" y="6343527"/>
            <a:ext cx="2881745" cy="431346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프로그램 구현</a:t>
            </a:r>
            <a:endParaRPr lang="en" sz="3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FF411B-3E9A-4F97-840E-9C98A8E6D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73" y="1850108"/>
            <a:ext cx="3157777" cy="3157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605927-DA3D-45A4-9456-10C40BCC5BC4}"/>
              </a:ext>
            </a:extLst>
          </p:cNvPr>
          <p:cNvSpPr txBox="1"/>
          <p:nvPr/>
        </p:nvSpPr>
        <p:spPr>
          <a:xfrm>
            <a:off x="4704652" y="3105832"/>
            <a:ext cx="684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HU언니가간다120" panose="02020603020101020101" pitchFamily="18" charset="-127"/>
                <a:ea typeface="HU언니가간다120" panose="02020603020101020101" pitchFamily="18" charset="-127"/>
              </a:rPr>
              <a:t>https://github.com/l0vey0u/Digda</a:t>
            </a:r>
            <a:endParaRPr lang="ko-KR" altLang="en-US" sz="3600" dirty="0">
              <a:solidFill>
                <a:schemeClr val="accent4">
                  <a:lumMod val="40000"/>
                  <a:lumOff val="60000"/>
                </a:schemeClr>
              </a:solidFill>
              <a:latin typeface="HU언니가간다120" panose="02020603020101020101" pitchFamily="18" charset="-127"/>
              <a:ea typeface="HU언니가간다1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907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">
            <a:extLst>
              <a:ext uri="{FF2B5EF4-FFF2-40B4-BE49-F238E27FC236}">
                <a16:creationId xmlns:a16="http://schemas.microsoft.com/office/drawing/2014/main" id="{BA635F79-56DD-45D8-B5E9-AA2A9D69A248}"/>
              </a:ext>
            </a:extLst>
          </p:cNvPr>
          <p:cNvSpPr txBox="1">
            <a:spLocks/>
          </p:cNvSpPr>
          <p:nvPr/>
        </p:nvSpPr>
        <p:spPr>
          <a:xfrm>
            <a:off x="2170547" y="2256436"/>
            <a:ext cx="8248071" cy="2345127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8800" u="sng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프로그램 리뷰</a:t>
            </a:r>
            <a:endParaRPr lang="en" sz="8800" u="sng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455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">
            <a:extLst>
              <a:ext uri="{FF2B5EF4-FFF2-40B4-BE49-F238E27FC236}">
                <a16:creationId xmlns:a16="http://schemas.microsoft.com/office/drawing/2014/main" id="{BA635F79-56DD-45D8-B5E9-AA2A9D69A248}"/>
              </a:ext>
            </a:extLst>
          </p:cNvPr>
          <p:cNvSpPr txBox="1">
            <a:spLocks/>
          </p:cNvSpPr>
          <p:nvPr/>
        </p:nvSpPr>
        <p:spPr>
          <a:xfrm>
            <a:off x="0" y="6343527"/>
            <a:ext cx="2881745" cy="431346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프로그램 리뷰</a:t>
            </a:r>
            <a:endParaRPr lang="en" sz="3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  <p:sp>
        <p:nvSpPr>
          <p:cNvPr id="3" name="Shape 48">
            <a:extLst>
              <a:ext uri="{FF2B5EF4-FFF2-40B4-BE49-F238E27FC236}">
                <a16:creationId xmlns:a16="http://schemas.microsoft.com/office/drawing/2014/main" id="{4E5CC055-308A-4994-AA98-9BC6BF67373A}"/>
              </a:ext>
            </a:extLst>
          </p:cNvPr>
          <p:cNvSpPr txBox="1">
            <a:spLocks/>
          </p:cNvSpPr>
          <p:nvPr/>
        </p:nvSpPr>
        <p:spPr>
          <a:xfrm>
            <a:off x="2249055" y="1978426"/>
            <a:ext cx="7693890" cy="2901147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(</a:t>
            </a:r>
            <a:r>
              <a:rPr lang="ko-KR" altLang="en-US" sz="4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 한계 </a:t>
            </a:r>
            <a:r>
              <a:rPr lang="en-US" altLang="ko-KR" sz="4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)</a:t>
            </a:r>
          </a:p>
          <a:p>
            <a:endParaRPr lang="en-US" sz="4800" dirty="0">
              <a:solidFill>
                <a:schemeClr val="bg1"/>
              </a:solidFill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  <a:p>
            <a:r>
              <a:rPr lang="en-US" sz="4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Dictionary</a:t>
            </a:r>
            <a:r>
              <a:rPr lang="ko-KR" altLang="en-US" sz="4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Data</a:t>
            </a:r>
            <a:r>
              <a:rPr lang="ko-KR" altLang="en-US" sz="4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에 한정되어</a:t>
            </a:r>
            <a:endParaRPr lang="en-US" altLang="ko-KR" sz="4800" dirty="0">
              <a:solidFill>
                <a:schemeClr val="bg1"/>
              </a:solidFill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  <a:p>
            <a:r>
              <a:rPr lang="ko-KR" altLang="en-US" sz="4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테스트 케이스의 다양성이 부족 </a:t>
            </a:r>
            <a:endParaRPr lang="en" sz="4800" dirty="0">
              <a:solidFill>
                <a:schemeClr val="bg1"/>
              </a:solidFill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46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">
            <a:extLst>
              <a:ext uri="{FF2B5EF4-FFF2-40B4-BE49-F238E27FC236}">
                <a16:creationId xmlns:a16="http://schemas.microsoft.com/office/drawing/2014/main" id="{BA635F79-56DD-45D8-B5E9-AA2A9D69A248}"/>
              </a:ext>
            </a:extLst>
          </p:cNvPr>
          <p:cNvSpPr txBox="1">
            <a:spLocks/>
          </p:cNvSpPr>
          <p:nvPr/>
        </p:nvSpPr>
        <p:spPr>
          <a:xfrm>
            <a:off x="0" y="6343527"/>
            <a:ext cx="2881745" cy="431346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프로그램 리뷰</a:t>
            </a:r>
            <a:endParaRPr lang="en" sz="3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  <p:sp>
        <p:nvSpPr>
          <p:cNvPr id="3" name="Shape 48">
            <a:extLst>
              <a:ext uri="{FF2B5EF4-FFF2-40B4-BE49-F238E27FC236}">
                <a16:creationId xmlns:a16="http://schemas.microsoft.com/office/drawing/2014/main" id="{4E5CC055-308A-4994-AA98-9BC6BF67373A}"/>
              </a:ext>
            </a:extLst>
          </p:cNvPr>
          <p:cNvSpPr txBox="1">
            <a:spLocks/>
          </p:cNvSpPr>
          <p:nvPr/>
        </p:nvSpPr>
        <p:spPr>
          <a:xfrm>
            <a:off x="2058591" y="1099826"/>
            <a:ext cx="8074817" cy="4658348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(</a:t>
            </a:r>
            <a:r>
              <a:rPr lang="ko-KR" altLang="en-US" sz="4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 추후 방향 </a:t>
            </a:r>
            <a:r>
              <a:rPr lang="en-US" altLang="ko-KR" sz="4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)</a:t>
            </a:r>
          </a:p>
          <a:p>
            <a:endParaRPr lang="en-US" sz="4800" dirty="0">
              <a:solidFill>
                <a:schemeClr val="bg1"/>
              </a:solidFill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  <a:p>
            <a:r>
              <a:rPr lang="ko-KR" altLang="en-US" sz="4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타겟에 대하여</a:t>
            </a:r>
            <a:r>
              <a:rPr lang="en-US" altLang="ko-KR" sz="4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웹 크롤링을 활용</a:t>
            </a:r>
            <a:r>
              <a:rPr lang="en-US" altLang="ko-KR" sz="4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,</a:t>
            </a:r>
          </a:p>
          <a:p>
            <a:r>
              <a:rPr lang="ko-KR" altLang="en-US" sz="4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더 많은 정보를 수집</a:t>
            </a:r>
            <a:endParaRPr lang="en-US" altLang="ko-KR" sz="4800" dirty="0">
              <a:solidFill>
                <a:schemeClr val="bg1"/>
              </a:solidFill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  <a:p>
            <a:endParaRPr lang="en-US" altLang="ko-KR" sz="4800" dirty="0">
              <a:solidFill>
                <a:schemeClr val="bg1"/>
              </a:solidFill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  <a:p>
            <a:r>
              <a:rPr lang="ko-KR" altLang="en-US" sz="4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멀티 프로세싱을 이용하여</a:t>
            </a:r>
            <a:br>
              <a:rPr lang="en-US" altLang="ko-KR" sz="4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</a:br>
            <a:r>
              <a:rPr lang="ko-KR" altLang="en-US" sz="48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퍼징 속도 최적화</a:t>
            </a:r>
            <a:endParaRPr lang="en-US" altLang="ko-KR" sz="4800" dirty="0">
              <a:solidFill>
                <a:schemeClr val="bg1"/>
              </a:solidFill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178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">
            <a:extLst>
              <a:ext uri="{FF2B5EF4-FFF2-40B4-BE49-F238E27FC236}">
                <a16:creationId xmlns:a16="http://schemas.microsoft.com/office/drawing/2014/main" id="{BA635F79-56DD-45D8-B5E9-AA2A9D69A248}"/>
              </a:ext>
            </a:extLst>
          </p:cNvPr>
          <p:cNvSpPr txBox="1">
            <a:spLocks/>
          </p:cNvSpPr>
          <p:nvPr/>
        </p:nvSpPr>
        <p:spPr>
          <a:xfrm>
            <a:off x="2170547" y="2256436"/>
            <a:ext cx="8248071" cy="2345127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8800" u="sng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참고</a:t>
            </a:r>
            <a:endParaRPr lang="en" sz="8800" u="sng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30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8914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ctrTitle"/>
          </p:nvPr>
        </p:nvSpPr>
        <p:spPr>
          <a:xfrm>
            <a:off x="5028480" y="640080"/>
            <a:ext cx="2135040" cy="7732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r>
              <a:rPr lang="en-US" altLang="ko-KR" b="0" dirty="0"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Fuzzing</a:t>
            </a:r>
            <a:endParaRPr lang="en" b="0" dirty="0"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76FF5F-E8AB-4B68-9814-5497B6D21257}"/>
              </a:ext>
            </a:extLst>
          </p:cNvPr>
          <p:cNvSpPr/>
          <p:nvPr/>
        </p:nvSpPr>
        <p:spPr>
          <a:xfrm>
            <a:off x="1360932" y="2136338"/>
            <a:ext cx="94701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예상하지 못하는 시스템내에 취약점을 얻어내기 위하여 악의적인 데이터를 입력 값으로 주입하는 일</a:t>
            </a:r>
            <a:endParaRPr lang="en-US" altLang="ko-KR" dirty="0">
              <a:solidFill>
                <a:srgbClr val="333333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333333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333333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333333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333333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333333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333333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333333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333333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=&gt;</a:t>
            </a:r>
            <a:r>
              <a:rPr lang="en-US" altLang="ko-KR" dirty="0">
                <a:solidFill>
                  <a:srgbClr val="333333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기본적으로 소프트웨어 </a:t>
            </a:r>
            <a:r>
              <a:rPr lang="ko-KR" altLang="en-US" dirty="0" err="1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테스팅상에서의</a:t>
            </a:r>
            <a:r>
              <a:rPr lang="ko-KR" altLang="en-US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 다양한 문제를 점검하기 위한 기술</a:t>
            </a:r>
            <a:r>
              <a:rPr lang="en-US" altLang="ko-KR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 </a:t>
            </a:r>
          </a:p>
        </p:txBody>
      </p:sp>
      <p:pic>
        <p:nvPicPr>
          <p:cNvPr id="2050" name="Picture 2" descr="https://d6g88wqnr7bn6.cloudfront.net/2017/03/01/16/45/263c9f26d89fc566961740ea6cc26db7.png?w=1000&amp;q=70">
            <a:extLst>
              <a:ext uri="{FF2B5EF4-FFF2-40B4-BE49-F238E27FC236}">
                <a16:creationId xmlns:a16="http://schemas.microsoft.com/office/drawing/2014/main" id="{2805CF8A-1131-4AAA-AE54-8FA4B41C7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559" y="2772609"/>
            <a:ext cx="5262087" cy="158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">
            <a:extLst>
              <a:ext uri="{FF2B5EF4-FFF2-40B4-BE49-F238E27FC236}">
                <a16:creationId xmlns:a16="http://schemas.microsoft.com/office/drawing/2014/main" id="{BA635F79-56DD-45D8-B5E9-AA2A9D69A248}"/>
              </a:ext>
            </a:extLst>
          </p:cNvPr>
          <p:cNvSpPr txBox="1">
            <a:spLocks/>
          </p:cNvSpPr>
          <p:nvPr/>
        </p:nvSpPr>
        <p:spPr>
          <a:xfrm>
            <a:off x="0" y="6352763"/>
            <a:ext cx="3454400" cy="431346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5. </a:t>
            </a:r>
            <a:r>
              <a:rPr lang="ko-KR" altLang="en-US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참고 문헌 및 자료</a:t>
            </a:r>
            <a:endParaRPr lang="en" sz="3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1AD68-B12C-4358-AB90-B0259E361B01}"/>
              </a:ext>
            </a:extLst>
          </p:cNvPr>
          <p:cNvGrpSpPr/>
          <p:nvPr/>
        </p:nvGrpSpPr>
        <p:grpSpPr>
          <a:xfrm>
            <a:off x="1738223" y="1706973"/>
            <a:ext cx="8715553" cy="3444053"/>
            <a:chOff x="1529660" y="1649278"/>
            <a:chExt cx="8715553" cy="34440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197962-D623-4657-B624-D827AEDFAD8C}"/>
                </a:ext>
              </a:extLst>
            </p:cNvPr>
            <p:cNvSpPr txBox="1"/>
            <p:nvPr/>
          </p:nvSpPr>
          <p:spPr>
            <a:xfrm>
              <a:off x="1529660" y="1649278"/>
              <a:ext cx="8715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HU언니가간다120" panose="02020603020101020101" pitchFamily="18" charset="-127"/>
                  <a:ea typeface="HU언니가간다120" panose="02020603020101020101" pitchFamily="18" charset="-127"/>
                </a:rPr>
                <a:t>http://www.jidum.com/jidums/view.do?jidumId=588</a:t>
              </a:r>
              <a:endParaRPr lang="ko-KR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HU언니가간다120" panose="02020603020101020101" pitchFamily="18" charset="-127"/>
                <a:ea typeface="HU언니가간다120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68B6D7-E943-4AC1-AD33-B2FAB4DBA270}"/>
                </a:ext>
              </a:extLst>
            </p:cNvPr>
            <p:cNvSpPr txBox="1"/>
            <p:nvPr/>
          </p:nvSpPr>
          <p:spPr>
            <a:xfrm>
              <a:off x="1529660" y="3312345"/>
              <a:ext cx="6521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HU언니가간다120" panose="02020603020101020101" pitchFamily="18" charset="-127"/>
                  <a:ea typeface="HU언니가간다120" panose="02020603020101020101" pitchFamily="18" charset="-127"/>
                </a:rPr>
                <a:t>https://en.wikipedia.org/wiki/Post/Redirect/Get</a:t>
              </a:r>
              <a:endParaRPr lang="ko-KR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HU언니가간다120" panose="02020603020101020101" pitchFamily="18" charset="-127"/>
                <a:ea typeface="HU언니가간다120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17D27E-2EDE-48A3-821A-3A2114CC4C15}"/>
                </a:ext>
              </a:extLst>
            </p:cNvPr>
            <p:cNvSpPr txBox="1"/>
            <p:nvPr/>
          </p:nvSpPr>
          <p:spPr>
            <a:xfrm>
              <a:off x="1529660" y="3714121"/>
              <a:ext cx="6521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HU언니가간다120" panose="02020603020101020101" pitchFamily="18" charset="-127"/>
                  <a:ea typeface="HU언니가간다120" panose="02020603020101020101" pitchFamily="18" charset="-127"/>
                </a:rPr>
                <a:t>https://nesoy.github.io/articles/2017-02/JSON</a:t>
              </a:r>
              <a:endParaRPr lang="ko-KR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HU언니가간다120" panose="02020603020101020101" pitchFamily="18" charset="-127"/>
                <a:ea typeface="HU언니가간다120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43DB9-1D8A-485A-BA34-A51EFD6B6D92}"/>
                </a:ext>
              </a:extLst>
            </p:cNvPr>
            <p:cNvSpPr txBox="1"/>
            <p:nvPr/>
          </p:nvSpPr>
          <p:spPr>
            <a:xfrm>
              <a:off x="1544426" y="4631666"/>
              <a:ext cx="6521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HU언니가간다120" panose="02020603020101020101" pitchFamily="18" charset="-127"/>
                  <a:ea typeface="HU언니가간다120" panose="02020603020101020101" pitchFamily="18" charset="-127"/>
                </a:rPr>
                <a:t>https://thenounproject.com</a:t>
              </a:r>
              <a:endParaRPr lang="ko-KR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HU언니가간다120" panose="02020603020101020101" pitchFamily="18" charset="-127"/>
                <a:ea typeface="HU언니가간다120" panose="02020603020101020101" pitchFamily="18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8B03031-07CD-40F9-8F20-FFC12E7A7344}"/>
                </a:ext>
              </a:extLst>
            </p:cNvPr>
            <p:cNvCxnSpPr>
              <a:cxnSpLocks/>
            </p:cNvCxnSpPr>
            <p:nvPr/>
          </p:nvCxnSpPr>
          <p:spPr>
            <a:xfrm>
              <a:off x="1544426" y="3104536"/>
              <a:ext cx="860738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0FA26FA-1DAD-4244-B057-C357CC175AE5}"/>
                </a:ext>
              </a:extLst>
            </p:cNvPr>
            <p:cNvCxnSpPr>
              <a:cxnSpLocks/>
            </p:cNvCxnSpPr>
            <p:nvPr/>
          </p:nvCxnSpPr>
          <p:spPr>
            <a:xfrm>
              <a:off x="1544426" y="4393978"/>
              <a:ext cx="860738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38D8E7-C757-4E76-82A7-0253DE569EB7}"/>
                </a:ext>
              </a:extLst>
            </p:cNvPr>
            <p:cNvSpPr txBox="1"/>
            <p:nvPr/>
          </p:nvSpPr>
          <p:spPr>
            <a:xfrm>
              <a:off x="1529660" y="2416574"/>
              <a:ext cx="8715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HU언니가간다120" panose="02020603020101020101" pitchFamily="18" charset="-127"/>
                  <a:ea typeface="HU언니가간다120" panose="02020603020101020101" pitchFamily="18" charset="-127"/>
                </a:rPr>
                <a:t>http://pythonstudy.xyz/python/article/403-</a:t>
              </a:r>
              <a:r>
                <a:rPr lang="ko-KR" altLang="en-US" sz="2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HU언니가간다120" panose="02020603020101020101" pitchFamily="18" charset="-127"/>
                  <a:ea typeface="HU언니가간다120" panose="02020603020101020101" pitchFamily="18" charset="-127"/>
                </a:rPr>
                <a:t>파이썬</a:t>
              </a:r>
              <a:r>
                <a:rPr lang="en-US" altLang="ko-KR" sz="2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HU언니가간다120" panose="02020603020101020101" pitchFamily="18" charset="-127"/>
                  <a:ea typeface="HU언니가간다120" panose="02020603020101020101" pitchFamily="18" charset="-127"/>
                </a:rPr>
                <a:t>-Web-Scraping</a:t>
              </a:r>
              <a:endParaRPr lang="ko-KR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HU언니가간다120" panose="02020603020101020101" pitchFamily="18" charset="-127"/>
                <a:ea typeface="HU언니가간다120" panose="02020603020101020101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847CC46-9AD6-4D63-8548-0BF8692BA86B}"/>
                </a:ext>
              </a:extLst>
            </p:cNvPr>
            <p:cNvCxnSpPr>
              <a:cxnSpLocks/>
            </p:cNvCxnSpPr>
            <p:nvPr/>
          </p:nvCxnSpPr>
          <p:spPr>
            <a:xfrm>
              <a:off x="1544426" y="2245630"/>
              <a:ext cx="860738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1691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8">
            <a:extLst>
              <a:ext uri="{FF2B5EF4-FFF2-40B4-BE49-F238E27FC236}">
                <a16:creationId xmlns:a16="http://schemas.microsoft.com/office/drawing/2014/main" id="{BA635F79-56DD-45D8-B5E9-AA2A9D69A248}"/>
              </a:ext>
            </a:extLst>
          </p:cNvPr>
          <p:cNvSpPr txBox="1">
            <a:spLocks/>
          </p:cNvSpPr>
          <p:nvPr/>
        </p:nvSpPr>
        <p:spPr>
          <a:xfrm>
            <a:off x="4036291" y="2204254"/>
            <a:ext cx="7065818" cy="2449491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80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멘토</a:t>
            </a:r>
            <a:r>
              <a:rPr lang="ko-KR" altLang="en-US" sz="3200" dirty="0">
                <a:solidFill>
                  <a:schemeClr val="bg1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님</a:t>
            </a:r>
            <a:r>
              <a:rPr lang="ko-KR" altLang="en-US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을 비롯한 </a:t>
            </a:r>
            <a:endParaRPr lang="en-US" altLang="ko-KR" sz="3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  <a:p>
            <a:pPr algn="r"/>
            <a:r>
              <a:rPr lang="ko-KR" altLang="en-US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수고하신 </a:t>
            </a:r>
            <a:endParaRPr lang="en-US" altLang="ko-KR" sz="3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  <a:p>
            <a:pPr algn="r"/>
            <a:r>
              <a:rPr lang="ko-KR" altLang="en-US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인코그니토 운영진 분들 </a:t>
            </a:r>
            <a:endParaRPr lang="en-US" altLang="ko-KR" sz="3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  <a:p>
            <a:pPr algn="r"/>
            <a:r>
              <a:rPr lang="ko-KR" altLang="en-US" sz="3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고맙습니다</a:t>
            </a:r>
            <a:endParaRPr lang="en" sz="3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38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78000">
              <a:srgbClr val="F9B801"/>
            </a:gs>
            <a:gs pos="59000">
              <a:srgbClr val="F6C100"/>
            </a:gs>
            <a:gs pos="98000">
              <a:srgbClr val="F5AF0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4683867" y="2208415"/>
            <a:ext cx="2888931" cy="1807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Q &amp; A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8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3170630" y="2208415"/>
            <a:ext cx="5915401" cy="1807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27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89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48">
            <a:extLst>
              <a:ext uri="{FF2B5EF4-FFF2-40B4-BE49-F238E27FC236}">
                <a16:creationId xmlns:a16="http://schemas.microsoft.com/office/drawing/2014/main" id="{2680BFA0-8101-4505-AA59-75FB774458B1}"/>
              </a:ext>
            </a:extLst>
          </p:cNvPr>
          <p:cNvSpPr txBox="1">
            <a:spLocks/>
          </p:cNvSpPr>
          <p:nvPr/>
        </p:nvSpPr>
        <p:spPr>
          <a:xfrm>
            <a:off x="1838447" y="2905410"/>
            <a:ext cx="2135040" cy="773200"/>
          </a:xfrm>
          <a:prstGeom prst="rect">
            <a:avLst/>
          </a:prstGeom>
          <a:noFill/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002060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Fuzzing</a:t>
            </a:r>
            <a:endParaRPr lang="en" dirty="0">
              <a:solidFill>
                <a:srgbClr val="002060"/>
              </a:solidFill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8739EF-D884-4701-B38E-A157B14C6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4075">
            <a:off x="5384152" y="2024880"/>
            <a:ext cx="1300593" cy="13005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D34E545-6136-4A32-B9F6-30BE49BA9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0868">
            <a:off x="5322603" y="3912411"/>
            <a:ext cx="1300593" cy="13005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C7E029-4045-4316-976C-0926D770208C}"/>
              </a:ext>
            </a:extLst>
          </p:cNvPr>
          <p:cNvSpPr txBox="1"/>
          <p:nvPr/>
        </p:nvSpPr>
        <p:spPr>
          <a:xfrm>
            <a:off x="7214616" y="1778913"/>
            <a:ext cx="4041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퍼징</a:t>
            </a:r>
            <a:r>
              <a:rPr lang="ko-KR" altLang="en-US" sz="2200" dirty="0"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 대상을 어떻게 다루느냐</a:t>
            </a:r>
            <a:endParaRPr lang="en-US" altLang="ko-KR" sz="2200" dirty="0"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  <a:p>
            <a:endParaRPr lang="en-US" altLang="ko-KR" sz="2200" dirty="0"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=&gt;</a:t>
            </a:r>
            <a:r>
              <a:rPr lang="ko-KR" altLang="en-US" sz="2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스마트 </a:t>
            </a:r>
            <a:r>
              <a:rPr lang="ko-KR" altLang="en-US" sz="2200" dirty="0" err="1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퍼징</a:t>
            </a:r>
            <a:r>
              <a:rPr lang="en-US" altLang="ko-KR" sz="2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,</a:t>
            </a:r>
            <a:r>
              <a:rPr lang="ko-KR" altLang="en-US" sz="2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 덤프 </a:t>
            </a:r>
            <a:r>
              <a:rPr lang="ko-KR" altLang="en-US" sz="2200" dirty="0" err="1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퍼징</a:t>
            </a:r>
            <a:endParaRPr lang="ko-KR" altLang="en-US" sz="2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326F26-82AE-4658-AA7F-04AD9319626C}"/>
              </a:ext>
            </a:extLst>
          </p:cNvPr>
          <p:cNvSpPr txBox="1"/>
          <p:nvPr/>
        </p:nvSpPr>
        <p:spPr>
          <a:xfrm>
            <a:off x="7214616" y="4678680"/>
            <a:ext cx="4187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퍼징</a:t>
            </a:r>
            <a:r>
              <a:rPr lang="ko-KR" altLang="en-US" sz="2200" dirty="0"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 데이터를 어떻게 처리 할 것이냐</a:t>
            </a:r>
            <a:endParaRPr lang="en-US" altLang="ko-KR" sz="2200" dirty="0"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  <a:p>
            <a:endParaRPr lang="en-US" altLang="ko-KR" sz="2200" dirty="0"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=&gt; </a:t>
            </a:r>
            <a:r>
              <a:rPr lang="ko-KR" altLang="en-US" sz="2200" dirty="0" err="1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제네레이션</a:t>
            </a:r>
            <a:r>
              <a:rPr lang="ko-KR" altLang="en-US" sz="2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 </a:t>
            </a:r>
            <a:r>
              <a:rPr lang="ko-KR" altLang="en-US" sz="2200" dirty="0" err="1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퍼징</a:t>
            </a:r>
            <a:r>
              <a:rPr lang="en-US" altLang="ko-KR" sz="2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, </a:t>
            </a:r>
            <a:r>
              <a:rPr lang="ko-KR" altLang="en-US" sz="2200" dirty="0" err="1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뮤테이션</a:t>
            </a:r>
            <a:r>
              <a:rPr lang="ko-KR" altLang="en-US" sz="2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 </a:t>
            </a:r>
            <a:r>
              <a:rPr lang="ko-KR" altLang="en-US" sz="2200" dirty="0" err="1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퍼징</a:t>
            </a:r>
            <a:endParaRPr lang="ko-KR" altLang="en-US" sz="2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552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8914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ctrTitle"/>
          </p:nvPr>
        </p:nvSpPr>
        <p:spPr>
          <a:xfrm>
            <a:off x="4057650" y="493776"/>
            <a:ext cx="4076700" cy="11430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r>
              <a:rPr lang="en-US" altLang="ko-KR" sz="3500" b="0" dirty="0"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Mutation</a:t>
            </a:r>
            <a:endParaRPr lang="en" sz="3500" b="0" dirty="0"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</p:txBody>
      </p:sp>
      <p:pic>
        <p:nvPicPr>
          <p:cNvPr id="3074" name="Picture 2" descr="https://d6g88wqnr7bn6.cloudfront.net/2017/03/01/16/46/b20bb2c14099741cd291f7fc48ab34ec.png?w=1000&amp;q=70">
            <a:extLst>
              <a:ext uri="{FF2B5EF4-FFF2-40B4-BE49-F238E27FC236}">
                <a16:creationId xmlns:a16="http://schemas.microsoft.com/office/drawing/2014/main" id="{A31F4C7C-4C2A-44FC-9419-4028D4B84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012" y="1951613"/>
            <a:ext cx="6187004" cy="203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d6g88wqnr7bn6.cloudfront.net/2017/03/01/16/47/758b8204a379b30eed7c5ddb6e54d1a5.png?w=1000&amp;q=70">
            <a:extLst>
              <a:ext uri="{FF2B5EF4-FFF2-40B4-BE49-F238E27FC236}">
                <a16:creationId xmlns:a16="http://schemas.microsoft.com/office/drawing/2014/main" id="{571BC5ED-8336-4779-8248-9968C045E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766" y="3429000"/>
            <a:ext cx="57245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d6g88wqnr7bn6.cloudfront.net/2017/03/01/16/47/94e462b20c02d1169a16e3b965377b6f.png?w=1000&amp;q=70">
            <a:extLst>
              <a:ext uri="{FF2B5EF4-FFF2-40B4-BE49-F238E27FC236}">
                <a16:creationId xmlns:a16="http://schemas.microsoft.com/office/drawing/2014/main" id="{70245F6B-AE2C-4C07-B674-C2D7E1403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012" y="1218187"/>
            <a:ext cx="6182034" cy="221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94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8914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ctrTitle"/>
          </p:nvPr>
        </p:nvSpPr>
        <p:spPr>
          <a:xfrm>
            <a:off x="4057650" y="493776"/>
            <a:ext cx="4076700" cy="11430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r>
              <a:rPr lang="ko-KR" altLang="en-US" sz="3500" b="0" dirty="0"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장단점</a:t>
            </a:r>
            <a:endParaRPr lang="en" sz="3500" b="0" dirty="0"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6A36F8-571F-4B06-A609-A9CA01FDFC4D}"/>
              </a:ext>
            </a:extLst>
          </p:cNvPr>
          <p:cNvSpPr/>
          <p:nvPr/>
        </p:nvSpPr>
        <p:spPr>
          <a:xfrm>
            <a:off x="2121408" y="2240280"/>
            <a:ext cx="2615184" cy="2578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2A82A2E2-6524-4C3A-876B-E0F0E7649A4C}"/>
              </a:ext>
            </a:extLst>
          </p:cNvPr>
          <p:cNvSpPr/>
          <p:nvPr/>
        </p:nvSpPr>
        <p:spPr>
          <a:xfrm>
            <a:off x="7458456" y="2240280"/>
            <a:ext cx="2886456" cy="2578608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493F47"/>
              </a:highlight>
              <a:latin typeface="Abadi" panose="020B0604020104020204" pitchFamily="34" charset="0"/>
            </a:endParaRPr>
          </a:p>
        </p:txBody>
      </p:sp>
      <p:pic>
        <p:nvPicPr>
          <p:cNvPr id="5122" name="Picture 2" descr="ì£¼ì¬ìì ëí ì´ë¯¸ì§ ê²ìê²°ê³¼">
            <a:extLst>
              <a:ext uri="{FF2B5EF4-FFF2-40B4-BE49-F238E27FC236}">
                <a16:creationId xmlns:a16="http://schemas.microsoft.com/office/drawing/2014/main" id="{7CA572D3-0801-403B-B429-E30D63CA7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016" y="2921127"/>
            <a:ext cx="1216914" cy="121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원형 3">
            <a:extLst>
              <a:ext uri="{FF2B5EF4-FFF2-40B4-BE49-F238E27FC236}">
                <a16:creationId xmlns:a16="http://schemas.microsoft.com/office/drawing/2014/main" id="{9D099C6A-9F46-4445-8D3E-E11E71AE1249}"/>
              </a:ext>
            </a:extLst>
          </p:cNvPr>
          <p:cNvSpPr/>
          <p:nvPr/>
        </p:nvSpPr>
        <p:spPr>
          <a:xfrm>
            <a:off x="2324481" y="2404872"/>
            <a:ext cx="2157984" cy="2834640"/>
          </a:xfrm>
          <a:prstGeom prst="circularArrow">
            <a:avLst>
              <a:gd name="adj1" fmla="val 12378"/>
              <a:gd name="adj2" fmla="val 936760"/>
              <a:gd name="adj3" fmla="val 19604804"/>
              <a:gd name="adj4" fmla="val 12351495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5" name="AutoShape 4" descr="ëë³´ê¸° ìì´ì½ì ëí ì´ë¯¸ì§ ê²ìê²°ê³¼">
            <a:extLst>
              <a:ext uri="{FF2B5EF4-FFF2-40B4-BE49-F238E27FC236}">
                <a16:creationId xmlns:a16="http://schemas.microsoft.com/office/drawing/2014/main" id="{54179443-F33F-4969-AF63-0CD0B42379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Abadi" panose="020B0604020104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C36BAF-0545-4DB5-8BD4-CB5633D1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96" y="3294888"/>
            <a:ext cx="1231441" cy="123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ctrTitle"/>
          </p:nvPr>
        </p:nvSpPr>
        <p:spPr>
          <a:xfrm>
            <a:off x="5149486" y="822120"/>
            <a:ext cx="1893028" cy="462317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r>
              <a:rPr lang="en-US" sz="3000" b="0" dirty="0" err="1"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DirBuster</a:t>
            </a:r>
            <a:endParaRPr lang="en" sz="3000" b="0" dirty="0"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BB4BAE-1556-4C70-9907-5CD9DD73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841" y="2615117"/>
            <a:ext cx="1772399" cy="1344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Shape 48">
            <a:extLst>
              <a:ext uri="{FF2B5EF4-FFF2-40B4-BE49-F238E27FC236}">
                <a16:creationId xmlns:a16="http://schemas.microsoft.com/office/drawing/2014/main" id="{8D774488-0DA6-41A6-8716-2FA36E4C3EC6}"/>
              </a:ext>
            </a:extLst>
          </p:cNvPr>
          <p:cNvSpPr txBox="1">
            <a:spLocks/>
          </p:cNvSpPr>
          <p:nvPr/>
        </p:nvSpPr>
        <p:spPr>
          <a:xfrm>
            <a:off x="110455" y="169177"/>
            <a:ext cx="1532214" cy="462317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lvl="0" algn="ctr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rgbClr val="434343"/>
              </a:buClr>
              <a:buSzPct val="100000"/>
              <a:buNone/>
              <a:defRPr sz="4000" kern="1200">
                <a:solidFill>
                  <a:srgbClr val="434343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2pPr>
            <a:lvl3pPr lvl="2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3pPr>
            <a:lvl4pPr lvl="3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4pPr>
            <a:lvl5pPr lvl="4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5pPr>
            <a:lvl6pPr lvl="5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6pPr>
            <a:lvl7pPr lvl="6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7pPr>
            <a:lvl8pPr lvl="7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9pPr>
          </a:lstStyle>
          <a:p>
            <a:r>
              <a:rPr lang="en-US" sz="3000" dirty="0">
                <a:solidFill>
                  <a:srgbClr val="7030A0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Fuzzer</a:t>
            </a:r>
            <a:endParaRPr lang="en" sz="3000" dirty="0">
              <a:solidFill>
                <a:srgbClr val="7030A0"/>
              </a:solidFill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</p:txBody>
      </p:sp>
      <p:sp>
        <p:nvSpPr>
          <p:cNvPr id="9" name="Shape 48">
            <a:extLst>
              <a:ext uri="{FF2B5EF4-FFF2-40B4-BE49-F238E27FC236}">
                <a16:creationId xmlns:a16="http://schemas.microsoft.com/office/drawing/2014/main" id="{D9BFBB1C-2C0F-453B-87C3-D65FBB6F4F09}"/>
              </a:ext>
            </a:extLst>
          </p:cNvPr>
          <p:cNvSpPr txBox="1">
            <a:spLocks/>
          </p:cNvSpPr>
          <p:nvPr/>
        </p:nvSpPr>
        <p:spPr>
          <a:xfrm>
            <a:off x="3606818" y="1990287"/>
            <a:ext cx="4832059" cy="2877425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lvl="0" algn="ctr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rgbClr val="434343"/>
              </a:buClr>
              <a:buSzPct val="100000"/>
              <a:buNone/>
              <a:defRPr sz="4000" kern="1200">
                <a:solidFill>
                  <a:srgbClr val="434343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2pPr>
            <a:lvl3pPr lvl="2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3pPr>
            <a:lvl4pPr lvl="3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4pPr>
            <a:lvl5pPr lvl="4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5pPr>
            <a:lvl6pPr lvl="5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6pPr>
            <a:lvl7pPr lvl="6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7pPr>
            <a:lvl8pPr lvl="7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9pPr>
          </a:lstStyle>
          <a:p>
            <a:r>
              <a:rPr lang="en-US" sz="3000" dirty="0">
                <a:solidFill>
                  <a:schemeClr val="bg2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Dictionary</a:t>
            </a:r>
          </a:p>
          <a:p>
            <a:endParaRPr lang="en-US" sz="3000" dirty="0">
              <a:solidFill>
                <a:schemeClr val="bg2"/>
              </a:solidFill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  <a:p>
            <a:r>
              <a:rPr lang="en-US" sz="3000" dirty="0" err="1">
                <a:solidFill>
                  <a:schemeClr val="bg2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BruteForce</a:t>
            </a:r>
            <a:endParaRPr lang="en" sz="3000" dirty="0">
              <a:solidFill>
                <a:schemeClr val="bg2"/>
              </a:solidFill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</p:txBody>
      </p:sp>
      <p:pic>
        <p:nvPicPr>
          <p:cNvPr id="8194" name="Picture 2" descr="ì¤í¬ë¦°ì· 2015-01-21 ì¤ì  1.09.03">
            <a:extLst>
              <a:ext uri="{FF2B5EF4-FFF2-40B4-BE49-F238E27FC236}">
                <a16:creationId xmlns:a16="http://schemas.microsoft.com/office/drawing/2014/main" id="{35A14A3E-5CD2-4D8E-9C19-43C52A445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190" y="2161021"/>
            <a:ext cx="3492504" cy="270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35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ctrTitle"/>
          </p:nvPr>
        </p:nvSpPr>
        <p:spPr>
          <a:xfrm>
            <a:off x="5149486" y="822120"/>
            <a:ext cx="1893028" cy="462317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r>
              <a:rPr lang="en-US" sz="3000" b="0" dirty="0" err="1"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Wfuzz</a:t>
            </a:r>
            <a:endParaRPr lang="en" sz="3000" b="0" dirty="0"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</p:txBody>
      </p:sp>
      <p:sp>
        <p:nvSpPr>
          <p:cNvPr id="8" name="Shape 48">
            <a:extLst>
              <a:ext uri="{FF2B5EF4-FFF2-40B4-BE49-F238E27FC236}">
                <a16:creationId xmlns:a16="http://schemas.microsoft.com/office/drawing/2014/main" id="{8D774488-0DA6-41A6-8716-2FA36E4C3EC6}"/>
              </a:ext>
            </a:extLst>
          </p:cNvPr>
          <p:cNvSpPr txBox="1">
            <a:spLocks/>
          </p:cNvSpPr>
          <p:nvPr/>
        </p:nvSpPr>
        <p:spPr>
          <a:xfrm>
            <a:off x="110455" y="169177"/>
            <a:ext cx="1532214" cy="462317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lvl="0" algn="ctr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rgbClr val="434343"/>
              </a:buClr>
              <a:buSzPct val="100000"/>
              <a:buNone/>
              <a:defRPr sz="4000" kern="1200">
                <a:solidFill>
                  <a:srgbClr val="434343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2pPr>
            <a:lvl3pPr lvl="2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3pPr>
            <a:lvl4pPr lvl="3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4pPr>
            <a:lvl5pPr lvl="4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5pPr>
            <a:lvl6pPr lvl="5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6pPr>
            <a:lvl7pPr lvl="6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7pPr>
            <a:lvl8pPr lvl="7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buClr>
                <a:srgbClr val="434343"/>
              </a:buClr>
              <a:buSzPct val="100000"/>
              <a:defRPr sz="4000">
                <a:solidFill>
                  <a:srgbClr val="434343"/>
                </a:solidFill>
              </a:defRPr>
            </a:lvl9pPr>
          </a:lstStyle>
          <a:p>
            <a:r>
              <a:rPr lang="en-US" sz="3000" dirty="0">
                <a:solidFill>
                  <a:srgbClr val="7030A0"/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Fuzzer</a:t>
            </a:r>
            <a:endParaRPr lang="en" sz="3000" dirty="0">
              <a:solidFill>
                <a:srgbClr val="7030A0"/>
              </a:solidFill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</p:txBody>
      </p:sp>
      <p:pic>
        <p:nvPicPr>
          <p:cNvPr id="7172" name="Picture 4" descr="ì¤í¬ë¦°ì· 2015-01-21 ì¤ì  1.37.47">
            <a:extLst>
              <a:ext uri="{FF2B5EF4-FFF2-40B4-BE49-F238E27FC236}">
                <a16:creationId xmlns:a16="http://schemas.microsoft.com/office/drawing/2014/main" id="{C458E834-B548-4CB5-8D63-46E18C08F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130" y="1663043"/>
            <a:ext cx="4021738" cy="377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ì¤í¬ë¦°ì· 2015-01-21 ì¤ì  1.37.01">
            <a:extLst>
              <a:ext uri="{FF2B5EF4-FFF2-40B4-BE49-F238E27FC236}">
                <a16:creationId xmlns:a16="http://schemas.microsoft.com/office/drawing/2014/main" id="{0E080936-61B7-4E76-A67A-F50E84774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552" y="2330198"/>
            <a:ext cx="4900580" cy="219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661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48">
            <a:extLst>
              <a:ext uri="{FF2B5EF4-FFF2-40B4-BE49-F238E27FC236}">
                <a16:creationId xmlns:a16="http://schemas.microsoft.com/office/drawing/2014/main" id="{2680BFA0-8101-4505-AA59-75FB774458B1}"/>
              </a:ext>
            </a:extLst>
          </p:cNvPr>
          <p:cNvSpPr txBox="1">
            <a:spLocks/>
          </p:cNvSpPr>
          <p:nvPr/>
        </p:nvSpPr>
        <p:spPr>
          <a:xfrm>
            <a:off x="5088803" y="298124"/>
            <a:ext cx="2135040" cy="773200"/>
          </a:xfrm>
          <a:prstGeom prst="rect">
            <a:avLst/>
          </a:prstGeom>
          <a:noFill/>
        </p:spPr>
        <p:txBody>
          <a:bodyPr vert="horz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U언니가간다160" panose="02020603020101020101" pitchFamily="18" charset="-127"/>
                <a:ea typeface="HU언니가간다160" panose="02020603020101020101" pitchFamily="18" charset="-127"/>
              </a:rPr>
              <a:t>XSS</a:t>
            </a:r>
            <a:endParaRPr lang="en" dirty="0">
              <a:solidFill>
                <a:schemeClr val="accent6">
                  <a:lumMod val="75000"/>
                </a:schemeClr>
              </a:solidFill>
              <a:latin typeface="HU언니가간다160" panose="02020603020101020101" pitchFamily="18" charset="-127"/>
              <a:ea typeface="HU언니가간다160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8739EF-D884-4701-B38E-A157B14C6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0323" y="2491395"/>
            <a:ext cx="862632" cy="1012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C7E029-4045-4316-976C-0926D770208C}"/>
              </a:ext>
            </a:extLst>
          </p:cNvPr>
          <p:cNvSpPr txBox="1"/>
          <p:nvPr/>
        </p:nvSpPr>
        <p:spPr>
          <a:xfrm>
            <a:off x="2054352" y="2025931"/>
            <a:ext cx="4041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Reflected </a:t>
            </a:r>
            <a:endParaRPr lang="ko-KR" altLang="en-US" sz="2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326F26-82AE-4658-AA7F-04AD9319626C}"/>
              </a:ext>
            </a:extLst>
          </p:cNvPr>
          <p:cNvSpPr txBox="1"/>
          <p:nvPr/>
        </p:nvSpPr>
        <p:spPr>
          <a:xfrm>
            <a:off x="8438002" y="2022015"/>
            <a:ext cx="41879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HU언니가간다140" panose="02020603020101020101" pitchFamily="18" charset="-127"/>
                <a:ea typeface="HU언니가간다140" panose="02020603020101020101" pitchFamily="18" charset="-127"/>
              </a:rPr>
              <a:t>Stored</a:t>
            </a:r>
            <a:endParaRPr lang="ko-KR" altLang="en-US" sz="2200" dirty="0">
              <a:solidFill>
                <a:schemeClr val="bg1"/>
              </a:solidFill>
              <a:latin typeface="HU언니가간다140" panose="02020603020101020101" pitchFamily="18" charset="-127"/>
              <a:ea typeface="HU언니가간다14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FF8F18-9BF1-4616-992C-4033D6CE1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93" y="3842313"/>
            <a:ext cx="4546310" cy="21927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EF4640-E09C-4D25-8BBF-3611608F9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82758" y="2425875"/>
            <a:ext cx="862632" cy="10125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55825F-3DE5-4C05-8D83-E8D45D9C2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740" y="3842313"/>
            <a:ext cx="4612228" cy="21927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4200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1287</TotalTime>
  <Words>339</Words>
  <Application>Microsoft Office PowerPoint</Application>
  <PresentationFormat>와이드스크린</PresentationFormat>
  <Paragraphs>111</Paragraphs>
  <Slides>33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HU언니가간다160</vt:lpstr>
      <vt:lpstr>Arial</vt:lpstr>
      <vt:lpstr>나눔스퀘어라운드 Regular</vt:lpstr>
      <vt:lpstr>Cambria</vt:lpstr>
      <vt:lpstr>Abadi</vt:lpstr>
      <vt:lpstr>HU언니가간다140</vt:lpstr>
      <vt:lpstr>맑은 고딕</vt:lpstr>
      <vt:lpstr>HU언니가간다120</vt:lpstr>
      <vt:lpstr>Office 테마</vt:lpstr>
      <vt:lpstr>PowerPoint 프레젠테이션</vt:lpstr>
      <vt:lpstr>PowerPoint 프레젠테이션</vt:lpstr>
      <vt:lpstr>Fuzzing</vt:lpstr>
      <vt:lpstr>PowerPoint 프레젠테이션</vt:lpstr>
      <vt:lpstr>Mutation</vt:lpstr>
      <vt:lpstr>장단점</vt:lpstr>
      <vt:lpstr>DirBuster</vt:lpstr>
      <vt:lpstr>Wfuzz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LazyFox</cp:lastModifiedBy>
  <cp:revision>76</cp:revision>
  <dcterms:created xsi:type="dcterms:W3CDTF">2018-04-08T11:02:30Z</dcterms:created>
  <dcterms:modified xsi:type="dcterms:W3CDTF">2018-08-18T01:41:47Z</dcterms:modified>
</cp:coreProperties>
</file>